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3" r:id="rId2"/>
    <p:sldId id="381" r:id="rId3"/>
    <p:sldId id="382" r:id="rId4"/>
    <p:sldId id="383" r:id="rId5"/>
    <p:sldId id="384" r:id="rId6"/>
    <p:sldId id="385" r:id="rId7"/>
    <p:sldId id="386" r:id="rId8"/>
    <p:sldId id="387" r:id="rId9"/>
    <p:sldId id="388" r:id="rId10"/>
    <p:sldId id="389" r:id="rId11"/>
    <p:sldId id="390" r:id="rId12"/>
    <p:sldId id="391" r:id="rId13"/>
    <p:sldId id="392" r:id="rId14"/>
    <p:sldId id="326" r:id="rId15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9846" autoAdjust="0"/>
  </p:normalViewPr>
  <p:slideViewPr>
    <p:cSldViewPr>
      <p:cViewPr>
        <p:scale>
          <a:sx n="90" d="100"/>
          <a:sy n="90" d="100"/>
        </p:scale>
        <p:origin x="-606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3207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43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803" y="0"/>
            <a:ext cx="298243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8500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497" y="4416111"/>
            <a:ext cx="5504820" cy="4182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1"/>
            <a:ext cx="298243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803" y="8830621"/>
            <a:ext cx="298243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042125E-EDBD-4EBD-B891-8912067F0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342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5DE27-3FDA-4AE7-AFA4-719B037B96F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9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TAS FUT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1FA1F-351A-44A9-A8DC-971391FB0E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03FF6-0FE9-4F77-845B-8751E6D5F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0600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0600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3588A-9B2A-480C-87CF-E44FB7D13C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ECD08-D8EF-419B-A6D9-C597F05BF1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4A5CF-8C5B-49D4-A1CF-C192BB235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110AA-4FF0-4F8B-ADD1-EC8D0B58A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ED97D-8522-4C09-9610-9117B996B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8ACD0-615F-4BBA-84FD-15585AF64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BA04B-EDAB-49C2-B2E6-594FB9BCB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FF414-1FB9-4C4D-973F-48C42FD39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E473F-C840-45AD-ACB2-8B9E16CBCC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MTAS FUTUR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906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29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0CDE696-572C-4097-AE3C-40D427DCC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9" r:id="rId1"/>
    <p:sldLayoutId id="2147484249" r:id="rId2"/>
    <p:sldLayoutId id="2147484250" r:id="rId3"/>
    <p:sldLayoutId id="2147484251" r:id="rId4"/>
    <p:sldLayoutId id="2147484252" r:id="rId5"/>
    <p:sldLayoutId id="2147484253" r:id="rId6"/>
    <p:sldLayoutId id="2147484254" r:id="rId7"/>
    <p:sldLayoutId id="2147484255" r:id="rId8"/>
    <p:sldLayoutId id="2147484256" r:id="rId9"/>
    <p:sldLayoutId id="2147484257" r:id="rId10"/>
    <p:sldLayoutId id="214748425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ps.tennessee.edu/" TargetMode="External"/><Relationship Id="rId2" Type="http://schemas.openxmlformats.org/officeDocument/2006/relationships/hyperlink" Target="mailto:warren.nevad@tennessee.edu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treedc.us/" TargetMode="External"/><Relationship Id="rId4" Type="http://schemas.openxmlformats.org/officeDocument/2006/relationships/hyperlink" Target="http://www.mtas.tennessee.ed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66800" y="4114800"/>
            <a:ext cx="7315200" cy="19812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4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sz="4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0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B7CCF7-019D-4DA9-8BA1-F270043A6FF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7" name="TextBox 3"/>
          <p:cNvSpPr txBox="1">
            <a:spLocks noChangeArrowheads="1"/>
          </p:cNvSpPr>
          <p:nvPr/>
        </p:nvSpPr>
        <p:spPr bwMode="auto">
          <a:xfrm>
            <a:off x="0" y="1295400"/>
            <a:ext cx="8686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/>
              <a:t>				</a:t>
            </a:r>
            <a:r>
              <a:rPr lang="en-US" b="1" dirty="0" smtClean="0">
                <a:latin typeface="Corbel" pitchFamily="34" charset="0"/>
              </a:rPr>
              <a:t>SECOPA </a:t>
            </a:r>
            <a:r>
              <a:rPr lang="en-US" b="1" dirty="0">
                <a:latin typeface="Corbel" pitchFamily="34" charset="0"/>
              </a:rPr>
              <a:t>2011</a:t>
            </a:r>
            <a:br>
              <a:rPr lang="en-US" b="1" dirty="0">
                <a:latin typeface="Corbel" pitchFamily="34" charset="0"/>
              </a:rPr>
            </a:br>
            <a:r>
              <a:rPr lang="en-US" b="1" dirty="0" smtClean="0">
                <a:latin typeface="Corbel" pitchFamily="34" charset="0"/>
              </a:rPr>
              <a:t>		Waste </a:t>
            </a:r>
            <a:r>
              <a:rPr lang="en-US" b="1" dirty="0">
                <a:latin typeface="Corbel" pitchFamily="34" charset="0"/>
              </a:rPr>
              <a:t>to Energy Options for Local Governments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</a:t>
            </a:r>
            <a:endParaRPr lang="en-US" b="1" dirty="0"/>
          </a:p>
        </p:txBody>
      </p:sp>
      <p:sp>
        <p:nvSpPr>
          <p:cNvPr id="3079" name="TextBox 5"/>
          <p:cNvSpPr txBox="1">
            <a:spLocks noChangeArrowheads="1"/>
          </p:cNvSpPr>
          <p:nvPr/>
        </p:nvSpPr>
        <p:spPr bwMode="auto">
          <a:xfrm>
            <a:off x="3244140" y="5334000"/>
            <a:ext cx="2842445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100" b="1" dirty="0">
                <a:latin typeface="Corbel" pitchFamily="34" charset="0"/>
              </a:rPr>
              <a:t>Warren Nevad, </a:t>
            </a:r>
            <a:r>
              <a:rPr lang="en-US" sz="1100" b="1" dirty="0" smtClean="0">
                <a:latin typeface="Corbel" pitchFamily="34" charset="0"/>
              </a:rPr>
              <a:t>The University of Tennessee</a:t>
            </a:r>
          </a:p>
          <a:p>
            <a:pPr algn="ctr"/>
            <a:r>
              <a:rPr lang="en-US" sz="1100" b="1" dirty="0" smtClean="0">
                <a:latin typeface="Corbel" pitchFamily="34" charset="0"/>
              </a:rPr>
              <a:t>Institute for Public Service</a:t>
            </a:r>
          </a:p>
          <a:p>
            <a:pPr algn="ctr"/>
            <a:r>
              <a:rPr lang="en-US" sz="1100" b="1" dirty="0" smtClean="0">
                <a:latin typeface="Corbel" pitchFamily="34" charset="0"/>
              </a:rPr>
              <a:t> Municipal </a:t>
            </a:r>
            <a:r>
              <a:rPr lang="en-US" sz="1100" b="1" dirty="0">
                <a:latin typeface="Corbel" pitchFamily="34" charset="0"/>
              </a:rPr>
              <a:t>Management </a:t>
            </a:r>
            <a:r>
              <a:rPr lang="en-US" sz="1100" b="1" dirty="0" smtClean="0">
                <a:latin typeface="Corbel" pitchFamily="34" charset="0"/>
              </a:rPr>
              <a:t>Consultant</a:t>
            </a:r>
          </a:p>
          <a:p>
            <a:pPr algn="ctr"/>
            <a:r>
              <a:rPr lang="en-US" sz="1100" b="1" dirty="0" smtClean="0">
                <a:latin typeface="Corbel" pitchFamily="34" charset="0"/>
              </a:rPr>
              <a:t>New Orleans, LA</a:t>
            </a:r>
            <a:endParaRPr lang="en-US" sz="1100" b="1" dirty="0">
              <a:latin typeface="Corbel" pitchFamily="34" charset="0"/>
            </a:endParaRPr>
          </a:p>
          <a:p>
            <a:pPr algn="ctr"/>
            <a:r>
              <a:rPr lang="en-US" sz="1100" b="1" dirty="0" smtClean="0">
                <a:latin typeface="Corbel" pitchFamily="34" charset="0"/>
              </a:rPr>
              <a:t>September 22, 2011</a:t>
            </a:r>
            <a:endParaRPr lang="en-US" sz="1100" b="1" dirty="0">
              <a:latin typeface="Corbel" pitchFamily="34" charset="0"/>
            </a:endParaRPr>
          </a:p>
        </p:txBody>
      </p:sp>
      <p:pic>
        <p:nvPicPr>
          <p:cNvPr id="11" name="Picture 10" descr="untitled.bmp5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1981200"/>
            <a:ext cx="5268686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>
                <a:latin typeface="Cambria" pitchFamily="18" charset="0"/>
              </a:rPr>
              <a:t>Tennessee Renewable Energy &amp; Economic Development Council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1800" b="1" dirty="0" smtClean="0">
                <a:latin typeface="Cambria" pitchFamily="18" charset="0"/>
              </a:rPr>
              <a:t>Chartered</a:t>
            </a:r>
            <a:r>
              <a:rPr lang="en-US" sz="1800" dirty="0" smtClean="0">
                <a:latin typeface="Cambria" pitchFamily="18" charset="0"/>
              </a:rPr>
              <a:t> by state on Aug 21, 2008: www.treedc.us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en-US" sz="1800" dirty="0" smtClean="0">
              <a:latin typeface="Cambria" pitchFamily="18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1800" b="1" dirty="0" smtClean="0">
                <a:latin typeface="Cambria" pitchFamily="18" charset="0"/>
              </a:rPr>
              <a:t>Formed</a:t>
            </a:r>
            <a:r>
              <a:rPr lang="en-US" sz="1800" dirty="0" smtClean="0">
                <a:latin typeface="Cambria" pitchFamily="18" charset="0"/>
              </a:rPr>
              <a:t> by UT-MTAS, 4 mayors, small Knoxville firm and UT President Emeritus Dr. Joe Johnson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en-US" sz="1800" dirty="0" smtClean="0">
              <a:latin typeface="Cambria" pitchFamily="18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1800" b="1" dirty="0" smtClean="0">
                <a:latin typeface="Cambria" pitchFamily="18" charset="0"/>
              </a:rPr>
              <a:t>Mission</a:t>
            </a:r>
            <a:r>
              <a:rPr lang="en-US" sz="1800" dirty="0" smtClean="0">
                <a:latin typeface="Cambria" pitchFamily="18" charset="0"/>
              </a:rPr>
              <a:t> – promote renewable energy with economic development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en-US" sz="1800" dirty="0" smtClean="0">
              <a:latin typeface="Cambria" pitchFamily="18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1800" b="1" dirty="0" smtClean="0">
                <a:latin typeface="Cambria" pitchFamily="18" charset="0"/>
              </a:rPr>
              <a:t>Members</a:t>
            </a:r>
            <a:r>
              <a:rPr lang="en-US" sz="1800" dirty="0" smtClean="0">
                <a:latin typeface="Cambria" pitchFamily="18" charset="0"/>
              </a:rPr>
              <a:t> –65 cities, 8 counties in east, middle and west TN. TVA, ORNL, USDA Rural Development, TN </a:t>
            </a:r>
            <a:r>
              <a:rPr lang="en-US" sz="1800" dirty="0" err="1" smtClean="0">
                <a:latin typeface="Cambria" pitchFamily="18" charset="0"/>
              </a:rPr>
              <a:t>Dept</a:t>
            </a:r>
            <a:r>
              <a:rPr lang="en-US" sz="1800" dirty="0" smtClean="0">
                <a:latin typeface="Cambria" pitchFamily="18" charset="0"/>
              </a:rPr>
              <a:t> of Ag, </a:t>
            </a:r>
            <a:r>
              <a:rPr lang="en-US" sz="1800" dirty="0" err="1" smtClean="0">
                <a:latin typeface="Cambria" pitchFamily="18" charset="0"/>
              </a:rPr>
              <a:t>ECOtality</a:t>
            </a:r>
            <a:endParaRPr lang="en-US" sz="1800" dirty="0" smtClean="0">
              <a:latin typeface="Cambria" pitchFamily="18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en-US" sz="1800" dirty="0" smtClean="0">
              <a:latin typeface="Cambria" pitchFamily="18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1800" b="1" dirty="0" smtClean="0">
                <a:latin typeface="Cambria" pitchFamily="18" charset="0"/>
              </a:rPr>
              <a:t>Activities</a:t>
            </a:r>
            <a:r>
              <a:rPr lang="en-US" sz="1800" dirty="0" smtClean="0">
                <a:latin typeface="Cambria" pitchFamily="18" charset="0"/>
              </a:rPr>
              <a:t> : Assisted in biodiesel recycling/production for Crossville and Clarksville / Held 9 forums – 800+ attendees – business networking across state – technology providers give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00450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8382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Cambria" pitchFamily="18" charset="0"/>
              </a:rPr>
              <a:t>TREEDC Business Plan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1999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 smtClean="0">
                <a:latin typeface="Cambria" pitchFamily="18" charset="0"/>
              </a:rPr>
              <a:t>TREEDC Business Plan for Local Governments</a:t>
            </a:r>
            <a:endParaRPr lang="en-US" sz="1800" dirty="0" smtClean="0">
              <a:latin typeface="Cambria" pitchFamily="18" charset="0"/>
            </a:endParaRPr>
          </a:p>
          <a:p>
            <a:pPr>
              <a:buAutoNum type="arabicPeriod"/>
            </a:pPr>
            <a:r>
              <a:rPr lang="en-US" sz="1800" b="1" dirty="0" smtClean="0">
                <a:latin typeface="Cambria" pitchFamily="18" charset="0"/>
              </a:rPr>
              <a:t>Network</a:t>
            </a:r>
            <a:r>
              <a:rPr lang="en-US" sz="1800" dirty="0" smtClean="0">
                <a:latin typeface="Cambria" pitchFamily="18" charset="0"/>
              </a:rPr>
              <a:t>: Organize statewide community forums to bring together stakeholders. Get the name out there! Create a knowledge base.</a:t>
            </a:r>
          </a:p>
          <a:p>
            <a:pPr marL="0" indent="0">
              <a:buNone/>
            </a:pPr>
            <a:endParaRPr lang="en-US" sz="1800" dirty="0" smtClean="0">
              <a:latin typeface="Cambria" pitchFamily="18" charset="0"/>
            </a:endParaRPr>
          </a:p>
          <a:p>
            <a:pPr>
              <a:buAutoNum type="arabicPeriod" startAt="2"/>
            </a:pPr>
            <a:r>
              <a:rPr lang="en-US" sz="1800" b="1" dirty="0" smtClean="0">
                <a:latin typeface="Cambria" pitchFamily="18" charset="0"/>
              </a:rPr>
              <a:t>Grants: </a:t>
            </a:r>
            <a:r>
              <a:rPr lang="en-US" sz="1800" dirty="0" smtClean="0">
                <a:latin typeface="Cambria" pitchFamily="18" charset="0"/>
              </a:rPr>
              <a:t>Partner with Dev. Districts and USDA Rural dev. – to seek</a:t>
            </a:r>
          </a:p>
          <a:p>
            <a:pPr marL="0" indent="0">
              <a:buNone/>
            </a:pP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smtClean="0">
                <a:latin typeface="Cambria" pitchFamily="18" charset="0"/>
              </a:rPr>
              <a:t>      renewable energy related grants : feasibility studies/project participation</a:t>
            </a:r>
          </a:p>
          <a:p>
            <a:endParaRPr lang="en-US" sz="1800" dirty="0" smtClean="0">
              <a:latin typeface="Cambria" pitchFamily="18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ambria" pitchFamily="18" charset="0"/>
              </a:rPr>
              <a:t>3.  Technical Assistance: </a:t>
            </a:r>
            <a:r>
              <a:rPr lang="en-US" sz="1800" dirty="0" smtClean="0">
                <a:latin typeface="Cambria" pitchFamily="18" charset="0"/>
              </a:rPr>
              <a:t>Through UT - provide a needed resource</a:t>
            </a:r>
          </a:p>
          <a:p>
            <a:pPr marL="0" indent="0">
              <a:buNone/>
            </a:pPr>
            <a:r>
              <a:rPr lang="en-US" sz="1800" dirty="0" smtClean="0">
                <a:latin typeface="Cambria" pitchFamily="18" charset="0"/>
              </a:rPr>
              <a:t>      for helping local </a:t>
            </a:r>
            <a:r>
              <a:rPr lang="en-US" sz="1800" dirty="0" err="1" smtClean="0">
                <a:latin typeface="Cambria" pitchFamily="18" charset="0"/>
              </a:rPr>
              <a:t>govts</a:t>
            </a:r>
            <a:r>
              <a:rPr lang="en-US" sz="1800" dirty="0" smtClean="0">
                <a:latin typeface="Cambria" pitchFamily="18" charset="0"/>
              </a:rPr>
              <a:t> use alternative fuels – biodiesel  and bioenergy.</a:t>
            </a:r>
          </a:p>
          <a:p>
            <a:endParaRPr lang="en-US" sz="1800" dirty="0" smtClean="0">
              <a:latin typeface="Cambria" pitchFamily="18" charset="0"/>
            </a:endParaRPr>
          </a:p>
          <a:p>
            <a:pPr>
              <a:buAutoNum type="arabicPeriod" startAt="4"/>
            </a:pPr>
            <a:r>
              <a:rPr lang="en-US" sz="1800" b="1" dirty="0" smtClean="0">
                <a:latin typeface="Cambria" pitchFamily="18" charset="0"/>
              </a:rPr>
              <a:t>Economic Development: </a:t>
            </a:r>
            <a:r>
              <a:rPr lang="en-US" sz="1800" dirty="0" smtClean="0">
                <a:latin typeface="Cambria" pitchFamily="18" charset="0"/>
              </a:rPr>
              <a:t>Accelerate market development of biofuels by   assisting with UT/State Initiatives – Cellulosic ethanol and solar</a:t>
            </a:r>
          </a:p>
          <a:p>
            <a:pPr marL="0" indent="0">
              <a:buNone/>
            </a:pPr>
            <a:endParaRPr lang="en-US" sz="1800" b="1" dirty="0" smtClean="0">
              <a:latin typeface="Cambria" pitchFamily="18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ambria" pitchFamily="18" charset="0"/>
              </a:rPr>
              <a:t>5.   </a:t>
            </a:r>
            <a:r>
              <a:rPr lang="en-US" sz="1800" b="1" dirty="0" smtClean="0">
                <a:latin typeface="Cambria" pitchFamily="18" charset="0"/>
              </a:rPr>
              <a:t>Advocacy/Education: </a:t>
            </a:r>
            <a:r>
              <a:rPr lang="en-US" sz="1800" dirty="0" smtClean="0">
                <a:latin typeface="Cambria" pitchFamily="18" charset="0"/>
              </a:rPr>
              <a:t> Be the voice for innovation and job creation for all-</a:t>
            </a:r>
            <a:endParaRPr lang="en-US" sz="1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92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Corbel" pitchFamily="34" charset="0"/>
              </a:rPr>
              <a:t>You can do it!</a:t>
            </a:r>
            <a:endParaRPr lang="en-US" sz="2400" b="1" dirty="0">
              <a:latin typeface="Corbe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endParaRPr lang="en-US" dirty="0" smtClean="0"/>
          </a:p>
          <a:p>
            <a:pPr lvl="0"/>
            <a:endParaRPr lang="en-US" dirty="0"/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sz="2100" b="1" dirty="0" smtClean="0">
                <a:latin typeface="Corbel" pitchFamily="34" charset="0"/>
              </a:rPr>
              <a:t>Identify </a:t>
            </a:r>
            <a:r>
              <a:rPr lang="en-US" sz="2100" b="1" dirty="0">
                <a:latin typeface="Corbel" pitchFamily="34" charset="0"/>
              </a:rPr>
              <a:t>someone in the state others cherish and respect. Ask that person to be your figurehead.</a:t>
            </a:r>
          </a:p>
          <a:p>
            <a:pPr lvl="0"/>
            <a:r>
              <a:rPr lang="en-US" sz="2100" b="1" dirty="0">
                <a:latin typeface="Corbel" pitchFamily="34" charset="0"/>
              </a:rPr>
              <a:t>Start small. Involve key </a:t>
            </a:r>
            <a:r>
              <a:rPr lang="en-US" sz="2100" b="1" dirty="0" smtClean="0">
                <a:latin typeface="Corbel" pitchFamily="34" charset="0"/>
              </a:rPr>
              <a:t>Mayors </a:t>
            </a:r>
            <a:r>
              <a:rPr lang="en-US" sz="2100" b="1" dirty="0">
                <a:latin typeface="Corbel" pitchFamily="34" charset="0"/>
              </a:rPr>
              <a:t>in a specific region and if that works out well, then go </a:t>
            </a:r>
            <a:r>
              <a:rPr lang="en-US" sz="2100" b="1" dirty="0" smtClean="0">
                <a:latin typeface="Corbel" pitchFamily="34" charset="0"/>
              </a:rPr>
              <a:t>statewide</a:t>
            </a:r>
            <a:r>
              <a:rPr lang="en-US" sz="2100" b="1" dirty="0">
                <a:latin typeface="Corbel" pitchFamily="34" charset="0"/>
              </a:rPr>
              <a:t>. </a:t>
            </a:r>
          </a:p>
          <a:p>
            <a:pPr lvl="0"/>
            <a:r>
              <a:rPr lang="en-US" sz="2100" b="1" dirty="0">
                <a:latin typeface="Corbel" pitchFamily="34" charset="0"/>
              </a:rPr>
              <a:t>Engage the business community. In our experience, knowing that local elected officials will be attending a forum is the motivating factor for business involvement.</a:t>
            </a:r>
          </a:p>
          <a:p>
            <a:pPr lvl="0"/>
            <a:r>
              <a:rPr lang="en-US" sz="2100" b="1" dirty="0">
                <a:latin typeface="Corbel" pitchFamily="34" charset="0"/>
              </a:rPr>
              <a:t>Get the academic community and other resource agencies involved by asking them to co-host events.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371600"/>
            <a:ext cx="2895600" cy="1676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1371600"/>
            <a:ext cx="3505199" cy="171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86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8382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Corbel" pitchFamily="34" charset="0"/>
              </a:rPr>
              <a:t>Conclusion</a:t>
            </a:r>
            <a:endParaRPr lang="en-US" sz="2800" b="1" dirty="0">
              <a:latin typeface="Corbel" pitchFamily="34" charset="0"/>
            </a:endParaRPr>
          </a:p>
        </p:txBody>
      </p:sp>
      <p:pic>
        <p:nvPicPr>
          <p:cNvPr id="4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352800"/>
            <a:ext cx="3124200" cy="2976338"/>
          </a:xfrm>
        </p:spPr>
      </p:pic>
      <p:sp>
        <p:nvSpPr>
          <p:cNvPr id="5" name="TextBox 4"/>
          <p:cNvSpPr txBox="1"/>
          <p:nvPr/>
        </p:nvSpPr>
        <p:spPr>
          <a:xfrm>
            <a:off x="762000" y="1371600"/>
            <a:ext cx="762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b="1" dirty="0" smtClean="0">
                <a:latin typeface="Corbel" pitchFamily="34" charset="0"/>
              </a:rPr>
              <a:t>We covered various technologies that could benefit local governments</a:t>
            </a:r>
          </a:p>
          <a:p>
            <a:pPr marL="342900" indent="-342900">
              <a:buAutoNum type="arabicPeriod"/>
            </a:pPr>
            <a:r>
              <a:rPr lang="en-US" sz="2000" b="1" dirty="0" smtClean="0">
                <a:latin typeface="Corbel" pitchFamily="34" charset="0"/>
              </a:rPr>
              <a:t>Reviewed benefits and case examples</a:t>
            </a:r>
          </a:p>
          <a:p>
            <a:pPr marL="342900" indent="-342900">
              <a:buAutoNum type="arabicPeriod"/>
            </a:pPr>
            <a:r>
              <a:rPr lang="en-US" sz="2000" b="1" dirty="0" smtClean="0">
                <a:latin typeface="Corbel" pitchFamily="34" charset="0"/>
              </a:rPr>
              <a:t>TREEDC</a:t>
            </a:r>
          </a:p>
          <a:p>
            <a:pPr marL="342900" indent="-342900">
              <a:buAutoNum type="arabicPeriod"/>
            </a:pPr>
            <a:r>
              <a:rPr lang="en-US" sz="2000" b="1" dirty="0" smtClean="0">
                <a:latin typeface="Corbel" pitchFamily="34" charset="0"/>
              </a:rPr>
              <a:t>How to galvanize support</a:t>
            </a:r>
          </a:p>
          <a:p>
            <a:pPr marL="342900" indent="-342900">
              <a:buAutoNum type="arabicPeriod"/>
            </a:pPr>
            <a:r>
              <a:rPr lang="en-US" sz="2000" b="1" dirty="0" smtClean="0">
                <a:latin typeface="Corbel" pitchFamily="34" charset="0"/>
              </a:rPr>
              <a:t>Enjoy the process</a:t>
            </a:r>
            <a:endParaRPr lang="en-US" sz="2000" b="1" dirty="0">
              <a:latin typeface="Corbe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667000"/>
            <a:ext cx="3200400" cy="287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25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71292C9-EA1A-4ECD-A766-80536BB7033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685800" y="1371600"/>
            <a:ext cx="3642664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latin typeface="Corbel" pitchFamily="34" charset="0"/>
              </a:rPr>
              <a:t>Contact </a:t>
            </a:r>
            <a:r>
              <a:rPr lang="en-US" sz="2000" b="1" dirty="0" smtClean="0">
                <a:latin typeface="Corbel" pitchFamily="34" charset="0"/>
              </a:rPr>
              <a:t>Information:</a:t>
            </a:r>
            <a:endParaRPr lang="en-US" sz="2000" b="1" dirty="0">
              <a:latin typeface="Corbel" pitchFamily="34" charset="0"/>
            </a:endParaRPr>
          </a:p>
          <a:p>
            <a:endParaRPr lang="en-US" sz="2000" b="1" dirty="0">
              <a:latin typeface="Corbel" pitchFamily="34" charset="0"/>
            </a:endParaRPr>
          </a:p>
          <a:p>
            <a:r>
              <a:rPr lang="en-US" sz="2000" b="1" dirty="0">
                <a:latin typeface="Corbel" pitchFamily="34" charset="0"/>
              </a:rPr>
              <a:t> </a:t>
            </a:r>
            <a:r>
              <a:rPr lang="en-US" sz="2000" b="1" dirty="0">
                <a:latin typeface="Corbel" pitchFamily="34" charset="0"/>
                <a:hlinkClick r:id="rId2"/>
              </a:rPr>
              <a:t>warren.nevad@tennessee.edu</a:t>
            </a:r>
            <a:endParaRPr lang="en-US" sz="2000" b="1" dirty="0">
              <a:latin typeface="Corbel" pitchFamily="34" charset="0"/>
            </a:endParaRPr>
          </a:p>
          <a:p>
            <a:endParaRPr lang="en-US" sz="2000" b="1" dirty="0">
              <a:latin typeface="Corbel" pitchFamily="34" charset="0"/>
            </a:endParaRPr>
          </a:p>
          <a:p>
            <a:endParaRPr lang="en-US" sz="2000" b="1" dirty="0" smtClean="0">
              <a:latin typeface="Corbel" pitchFamily="34" charset="0"/>
            </a:endParaRPr>
          </a:p>
          <a:p>
            <a:endParaRPr lang="en-US" sz="2000" b="1" dirty="0">
              <a:latin typeface="Corbel" pitchFamily="34" charset="0"/>
            </a:endParaRPr>
          </a:p>
          <a:p>
            <a:r>
              <a:rPr lang="en-US" sz="2000" b="1" dirty="0" smtClean="0">
                <a:latin typeface="Corbel" pitchFamily="34" charset="0"/>
              </a:rPr>
              <a:t>865-974-9839</a:t>
            </a:r>
            <a:endParaRPr lang="en-US" sz="2000" b="1" dirty="0">
              <a:latin typeface="Corbel" pitchFamily="34" charset="0"/>
            </a:endParaRPr>
          </a:p>
          <a:p>
            <a:endParaRPr lang="en-US" sz="2000" b="1" dirty="0">
              <a:latin typeface="Corbel" pitchFamily="34" charset="0"/>
            </a:endParaRPr>
          </a:p>
          <a:p>
            <a:r>
              <a:rPr lang="en-US" sz="2000" b="1" dirty="0">
                <a:latin typeface="Corbel" pitchFamily="34" charset="0"/>
                <a:hlinkClick r:id="rId3"/>
              </a:rPr>
              <a:t>www.ips.tennessee.edu</a:t>
            </a:r>
            <a:endParaRPr lang="en-US" sz="2000" b="1" dirty="0">
              <a:latin typeface="Corbel" pitchFamily="34" charset="0"/>
            </a:endParaRPr>
          </a:p>
          <a:p>
            <a:endParaRPr lang="en-US" sz="2000" b="1" dirty="0">
              <a:latin typeface="Corbel" pitchFamily="34" charset="0"/>
            </a:endParaRPr>
          </a:p>
          <a:p>
            <a:r>
              <a:rPr lang="en-US" sz="2000" b="1" dirty="0">
                <a:latin typeface="Corbel" pitchFamily="34" charset="0"/>
                <a:hlinkClick r:id="rId4"/>
              </a:rPr>
              <a:t>www.mtas.tennessee.edu</a:t>
            </a:r>
            <a:endParaRPr lang="en-US" sz="2000" b="1" dirty="0">
              <a:latin typeface="Corbel" pitchFamily="34" charset="0"/>
            </a:endParaRPr>
          </a:p>
          <a:p>
            <a:endParaRPr lang="en-US" sz="2000" b="1" dirty="0">
              <a:latin typeface="Corbel" pitchFamily="34" charset="0"/>
            </a:endParaRPr>
          </a:p>
          <a:p>
            <a:r>
              <a:rPr lang="en-US" sz="2000" b="1" dirty="0">
                <a:latin typeface="Corbel" pitchFamily="34" charset="0"/>
                <a:hlinkClick r:id="rId5"/>
              </a:rPr>
              <a:t>www.treedc.us</a:t>
            </a:r>
            <a:endParaRPr lang="en-US" sz="2000" b="1" dirty="0">
              <a:latin typeface="Corbel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382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Cambria" pitchFamily="18" charset="0"/>
              </a:rPr>
              <a:t>Outline of Presentation</a:t>
            </a:r>
            <a:r>
              <a:rPr lang="en-US" sz="2400" b="1" dirty="0" smtClean="0">
                <a:latin typeface="Corbel" pitchFamily="34" charset="0"/>
              </a:rPr>
              <a:t/>
            </a:r>
            <a:br>
              <a:rPr lang="en-US" sz="2400" b="1" dirty="0" smtClean="0">
                <a:latin typeface="Corbel" pitchFamily="34" charset="0"/>
              </a:rPr>
            </a:br>
            <a:r>
              <a:rPr lang="en-US" sz="2000" b="1" dirty="0" smtClean="0">
                <a:latin typeface="Cambria" pitchFamily="18" charset="0"/>
              </a:rPr>
              <a:t>Waste to Energy Technologies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97363"/>
          </a:xfrm>
        </p:spPr>
        <p:txBody>
          <a:bodyPr>
            <a:normAutofit lnSpcReduction="10000"/>
          </a:bodyPr>
          <a:lstStyle/>
          <a:p>
            <a:r>
              <a:rPr lang="en-US" sz="1800" b="1" dirty="0" smtClean="0">
                <a:latin typeface="Cambria" pitchFamily="18" charset="0"/>
              </a:rPr>
              <a:t>Waste to alternative transportation fuels</a:t>
            </a:r>
          </a:p>
          <a:p>
            <a:pPr marL="0" indent="0">
              <a:buNone/>
            </a:pPr>
            <a:endParaRPr lang="en-US" sz="1800" b="1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Waste to </a:t>
            </a:r>
            <a:r>
              <a:rPr lang="en-US" sz="1800" b="1" dirty="0" err="1" smtClean="0">
                <a:latin typeface="Cambria" pitchFamily="18" charset="0"/>
              </a:rPr>
              <a:t>biopower</a:t>
            </a:r>
            <a:endParaRPr lang="en-US" sz="1800" b="1" dirty="0" smtClean="0">
              <a:latin typeface="Cambria" pitchFamily="18" charset="0"/>
            </a:endParaRPr>
          </a:p>
          <a:p>
            <a:pPr marL="0" indent="0">
              <a:buNone/>
            </a:pPr>
            <a:endParaRPr lang="en-US" sz="1800" b="1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Examples of projects/Companies-forefront</a:t>
            </a:r>
          </a:p>
          <a:p>
            <a:pPr>
              <a:buFont typeface="Arial" charset="0"/>
              <a:buChar char="•"/>
            </a:pPr>
            <a:endParaRPr lang="en-US" sz="1800" b="1" dirty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Benefits – energy independence, less greenhouse gases financial benefits – operating/capital</a:t>
            </a:r>
          </a:p>
          <a:p>
            <a:pPr>
              <a:buFont typeface="Arial" charset="0"/>
              <a:buChar char="•"/>
            </a:pPr>
            <a:endParaRPr lang="en-US" sz="1800" b="1" dirty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What’s needed – FLIP – Feedstock, Land, Interconnect, Power purchase agreement</a:t>
            </a:r>
          </a:p>
          <a:p>
            <a:pPr marL="0" indent="0">
              <a:buNone/>
            </a:pPr>
            <a:endParaRPr lang="en-US" sz="1800" b="1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How to galvanize support – Tennessee Renewable Energy &amp; Economic Dev. Council (TREEDC)/</a:t>
            </a:r>
          </a:p>
        </p:txBody>
      </p:sp>
    </p:spTree>
    <p:extLst>
      <p:ext uri="{BB962C8B-B14F-4D97-AF65-F5344CB8AC3E}">
        <p14:creationId xmlns:p14="http://schemas.microsoft.com/office/powerpoint/2010/main" val="1116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066800"/>
            <a:ext cx="6324600" cy="8382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Cambria" pitchFamily="18" charset="0"/>
              </a:rPr>
              <a:t>Waste to Energy Technologies Available for local governments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800" dirty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Technology :  </a:t>
            </a:r>
            <a:r>
              <a:rPr lang="en-US" sz="1800" b="1" u="sng" dirty="0" smtClean="0">
                <a:latin typeface="Cambria" pitchFamily="18" charset="0"/>
              </a:rPr>
              <a:t>Municipal Wastes to Biodiesel</a:t>
            </a:r>
          </a:p>
          <a:p>
            <a:endParaRPr lang="en-US" sz="1800" b="1" dirty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Process – Collect  waste vegetable cooking oil from restaurants/households and mix to produce biodiesel-</a:t>
            </a:r>
          </a:p>
          <a:p>
            <a:pPr marL="0" indent="0">
              <a:buNone/>
            </a:pPr>
            <a:endParaRPr lang="en-US" sz="1800" b="1" dirty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Companies: Biodiesel Logic builds a 55 gal/250 gal processors </a:t>
            </a:r>
            <a:r>
              <a:rPr lang="en-US" sz="1800" b="1" dirty="0">
                <a:latin typeface="Cambria" pitchFamily="18" charset="0"/>
              </a:rPr>
              <a:t>-</a:t>
            </a:r>
            <a:r>
              <a:rPr lang="en-US" sz="1800" b="1" dirty="0" smtClean="0">
                <a:latin typeface="Cambria" pitchFamily="18" charset="0"/>
              </a:rPr>
              <a:t> produce 2 batches of biodiesel per day. Processors range from $60 K to $100 K.  </a:t>
            </a:r>
          </a:p>
          <a:p>
            <a:endParaRPr lang="en-US" sz="1800" b="1" dirty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Local Governments: Hoover AL produces 30,000 gal a year at less than  1.00 per gallon. Other cities </a:t>
            </a:r>
            <a:r>
              <a:rPr lang="en-US" sz="1800" b="1" dirty="0">
                <a:latin typeface="Cambria" pitchFamily="18" charset="0"/>
              </a:rPr>
              <a:t>-</a:t>
            </a:r>
            <a:r>
              <a:rPr lang="en-US" sz="1800" b="1" dirty="0" smtClean="0">
                <a:latin typeface="Cambria" pitchFamily="18" charset="0"/>
              </a:rPr>
              <a:t> Gadsden, AL, Crossville, TN, Kokomo, IN</a:t>
            </a:r>
          </a:p>
          <a:p>
            <a:endParaRPr lang="en-US" sz="1800" b="1" dirty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Benefits – diversion of grease from wastewater which reduces clogged lines and saves on overtime cost – co-prod.– glycerin – car soap. – emergency supplies</a:t>
            </a:r>
          </a:p>
          <a:p>
            <a:endParaRPr lang="en-US" sz="1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11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latin typeface="Corbel" pitchFamily="34" charset="0"/>
              </a:rPr>
              <a:t>Waste to Energy Technologies Available for local governments</a:t>
            </a:r>
            <a:endParaRPr lang="en-US" sz="1800" b="1" dirty="0">
              <a:latin typeface="Corbe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latin typeface="Cambria" pitchFamily="18" charset="0"/>
              </a:rPr>
              <a:t>Technology</a:t>
            </a:r>
            <a:r>
              <a:rPr lang="en-US" sz="1800" dirty="0" smtClean="0">
                <a:latin typeface="Cambria" pitchFamily="18" charset="0"/>
              </a:rPr>
              <a:t> :  </a:t>
            </a:r>
            <a:r>
              <a:rPr lang="en-US" sz="1800" u="sng" dirty="0" smtClean="0">
                <a:latin typeface="Cambria" pitchFamily="18" charset="0"/>
              </a:rPr>
              <a:t>Municipal Wastes to Green Diesel</a:t>
            </a:r>
          </a:p>
          <a:p>
            <a:endParaRPr lang="en-US" sz="1800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Process</a:t>
            </a:r>
            <a:r>
              <a:rPr lang="en-US" sz="1800" dirty="0" smtClean="0">
                <a:latin typeface="Cambria" pitchFamily="18" charset="0"/>
              </a:rPr>
              <a:t> – wastes are sorted and microwaved into a synthetic drop in diesel – no emissions</a:t>
            </a:r>
          </a:p>
          <a:p>
            <a:pPr marL="0" indent="0">
              <a:buNone/>
            </a:pPr>
            <a:endParaRPr lang="en-US" sz="1800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Companies</a:t>
            </a:r>
            <a:r>
              <a:rPr lang="en-US" sz="1800" dirty="0" smtClean="0">
                <a:latin typeface="Cambria" pitchFamily="18" charset="0"/>
              </a:rPr>
              <a:t>: 49 Green: 30 K tons biomass to 2.4 million gal. of green diesel</a:t>
            </a:r>
          </a:p>
          <a:p>
            <a:pPr marL="0" indent="0">
              <a:buNone/>
            </a:pPr>
            <a:endParaRPr lang="en-US" sz="1800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Local Governments</a:t>
            </a:r>
            <a:r>
              <a:rPr lang="en-US" sz="1800" dirty="0" smtClean="0">
                <a:latin typeface="Cambria" pitchFamily="18" charset="0"/>
              </a:rPr>
              <a:t>: none yet – firm works out of Jackson, MO and is seeking patent from Denmark.</a:t>
            </a:r>
          </a:p>
          <a:p>
            <a:endParaRPr lang="en-US" sz="1800" b="1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Benefits</a:t>
            </a:r>
            <a:r>
              <a:rPr lang="en-US" sz="1800" dirty="0" smtClean="0">
                <a:latin typeface="Cambria" pitchFamily="18" charset="0"/>
              </a:rPr>
              <a:t> – wastes are diverted from landfill saving on capital dollars for expansion</a:t>
            </a:r>
            <a:endParaRPr lang="en-US" sz="1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51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Waste to Energy </a:t>
            </a:r>
            <a:r>
              <a:rPr lang="en-US" sz="2000" dirty="0" smtClean="0">
                <a:latin typeface="Cambria" pitchFamily="18" charset="0"/>
              </a:rPr>
              <a:t>Technologies</a:t>
            </a:r>
            <a:r>
              <a:rPr lang="en-US" sz="1800" dirty="0" smtClean="0"/>
              <a:t> Available for local governments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600" b="1" dirty="0" smtClean="0">
                <a:latin typeface="Cambria" pitchFamily="18" charset="0"/>
              </a:rPr>
              <a:t>Technology</a:t>
            </a:r>
            <a:r>
              <a:rPr lang="en-US" sz="2600" dirty="0" smtClean="0">
                <a:latin typeface="Cambria" pitchFamily="18" charset="0"/>
              </a:rPr>
              <a:t> :  </a:t>
            </a:r>
            <a:r>
              <a:rPr lang="en-US" sz="2600" u="sng" dirty="0" smtClean="0">
                <a:latin typeface="Cambria" pitchFamily="18" charset="0"/>
              </a:rPr>
              <a:t>Municipal Wastes to Ethanol</a:t>
            </a:r>
          </a:p>
          <a:p>
            <a:endParaRPr lang="en-US" sz="2600" dirty="0" smtClean="0">
              <a:latin typeface="Cambria" pitchFamily="18" charset="0"/>
            </a:endParaRPr>
          </a:p>
          <a:p>
            <a:r>
              <a:rPr lang="en-US" sz="2600" b="1" dirty="0" smtClean="0">
                <a:latin typeface="Cambria" pitchFamily="18" charset="0"/>
              </a:rPr>
              <a:t>Process</a:t>
            </a:r>
            <a:r>
              <a:rPr lang="en-US" sz="2600" dirty="0" smtClean="0">
                <a:latin typeface="Cambria" pitchFamily="18" charset="0"/>
              </a:rPr>
              <a:t> – wastes are gasified using a thermochemical process to create syngas and bacteria is injected to ferment gas into ethanol. </a:t>
            </a:r>
          </a:p>
          <a:p>
            <a:endParaRPr lang="en-US" sz="2600" dirty="0" smtClean="0">
              <a:latin typeface="Cambria" pitchFamily="18" charset="0"/>
            </a:endParaRPr>
          </a:p>
          <a:p>
            <a:r>
              <a:rPr lang="en-US" sz="2600" b="1" dirty="0" smtClean="0">
                <a:latin typeface="Cambria" pitchFamily="18" charset="0"/>
              </a:rPr>
              <a:t>Companies</a:t>
            </a:r>
            <a:r>
              <a:rPr lang="en-US" sz="2600" dirty="0" smtClean="0">
                <a:latin typeface="Cambria" pitchFamily="18" charset="0"/>
              </a:rPr>
              <a:t>: </a:t>
            </a:r>
            <a:r>
              <a:rPr lang="en-US" sz="2600" dirty="0" err="1" smtClean="0">
                <a:latin typeface="Cambria" pitchFamily="18" charset="0"/>
              </a:rPr>
              <a:t>Coskata</a:t>
            </a:r>
            <a:r>
              <a:rPr lang="en-US" sz="2600" dirty="0" smtClean="0">
                <a:latin typeface="Cambria" pitchFamily="18" charset="0"/>
              </a:rPr>
              <a:t>,, </a:t>
            </a:r>
            <a:r>
              <a:rPr lang="en-US" sz="2600" dirty="0" err="1" smtClean="0">
                <a:latin typeface="Cambria" pitchFamily="18" charset="0"/>
              </a:rPr>
              <a:t>Enerekem</a:t>
            </a:r>
            <a:r>
              <a:rPr lang="en-US" sz="2600" dirty="0" smtClean="0">
                <a:latin typeface="Cambria" pitchFamily="18" charset="0"/>
              </a:rPr>
              <a:t>, Fulcrum, </a:t>
            </a:r>
            <a:r>
              <a:rPr lang="en-US" sz="2600" dirty="0" err="1" smtClean="0">
                <a:latin typeface="Cambria" pitchFamily="18" charset="0"/>
              </a:rPr>
              <a:t>Ineos</a:t>
            </a:r>
            <a:r>
              <a:rPr lang="en-US" sz="2600" dirty="0" smtClean="0">
                <a:latin typeface="Cambria" pitchFamily="18" charset="0"/>
              </a:rPr>
              <a:t>, Powers Energy</a:t>
            </a:r>
          </a:p>
          <a:p>
            <a:endParaRPr lang="en-US" sz="2600" dirty="0" smtClean="0">
              <a:latin typeface="Cambria" pitchFamily="18" charset="0"/>
            </a:endParaRPr>
          </a:p>
          <a:p>
            <a:r>
              <a:rPr lang="en-US" sz="2600" b="1" dirty="0" smtClean="0">
                <a:latin typeface="Cambria" pitchFamily="18" charset="0"/>
              </a:rPr>
              <a:t>Local Governments</a:t>
            </a:r>
            <a:r>
              <a:rPr lang="en-US" sz="2600" dirty="0" smtClean="0">
                <a:latin typeface="Cambria" pitchFamily="18" charset="0"/>
              </a:rPr>
              <a:t>: construction in Indian River County, FL Lake County, Indiana- pending</a:t>
            </a:r>
            <a:r>
              <a:rPr lang="en-US" sz="2600" dirty="0" smtClean="0">
                <a:latin typeface="Cambria" pitchFamily="18" charset="0"/>
              </a:rPr>
              <a:t>,. </a:t>
            </a:r>
            <a:r>
              <a:rPr lang="en-US" sz="2600" dirty="0" smtClean="0">
                <a:latin typeface="Cambria" pitchFamily="18" charset="0"/>
              </a:rPr>
              <a:t>McCarran, Nevada – Fulcrum – 90K to 10.5 mil gal- 2012</a:t>
            </a:r>
          </a:p>
          <a:p>
            <a:endParaRPr lang="en-US" sz="2600" b="1" dirty="0" smtClean="0">
              <a:latin typeface="Cambria" pitchFamily="18" charset="0"/>
            </a:endParaRPr>
          </a:p>
          <a:p>
            <a:r>
              <a:rPr lang="en-US" sz="2600" b="1" dirty="0" smtClean="0">
                <a:latin typeface="Cambria" pitchFamily="18" charset="0"/>
              </a:rPr>
              <a:t>Benefits</a:t>
            </a:r>
            <a:r>
              <a:rPr lang="en-US" sz="2600" dirty="0" smtClean="0">
                <a:latin typeface="Cambria" pitchFamily="18" charset="0"/>
              </a:rPr>
              <a:t> – wastes are diverted from landfill saving on capital dollars for expansion, cheap feedstock to produce ethanol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07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Waste to Energy Technologies Available for local governments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900" b="1" dirty="0" smtClean="0">
                <a:latin typeface="Cambria" pitchFamily="18" charset="0"/>
              </a:rPr>
              <a:t>Technology</a:t>
            </a:r>
            <a:r>
              <a:rPr lang="en-US" sz="1900" dirty="0" smtClean="0">
                <a:latin typeface="Cambria" pitchFamily="18" charset="0"/>
              </a:rPr>
              <a:t> :  </a:t>
            </a:r>
            <a:r>
              <a:rPr lang="en-US" sz="1900" u="sng" dirty="0" smtClean="0">
                <a:latin typeface="Cambria" pitchFamily="18" charset="0"/>
              </a:rPr>
              <a:t>Agriculture/Municipal Wastes to Ethanol</a:t>
            </a:r>
          </a:p>
          <a:p>
            <a:endParaRPr lang="en-US" sz="1900" dirty="0" smtClean="0">
              <a:latin typeface="Cambria" pitchFamily="18" charset="0"/>
            </a:endParaRPr>
          </a:p>
          <a:p>
            <a:r>
              <a:rPr lang="en-US" sz="1900" b="1" dirty="0" smtClean="0">
                <a:latin typeface="Cambria" pitchFamily="18" charset="0"/>
              </a:rPr>
              <a:t>Process</a:t>
            </a:r>
            <a:r>
              <a:rPr lang="en-US" sz="1900" dirty="0" smtClean="0">
                <a:latin typeface="Cambria" pitchFamily="18" charset="0"/>
              </a:rPr>
              <a:t> –  crop wastes/wood residues/</a:t>
            </a:r>
            <a:r>
              <a:rPr lang="en-US" sz="1900" dirty="0" err="1" smtClean="0">
                <a:latin typeface="Cambria" pitchFamily="18" charset="0"/>
              </a:rPr>
              <a:t>switchgrass</a:t>
            </a:r>
            <a:r>
              <a:rPr lang="en-US" sz="1900" dirty="0" smtClean="0">
                <a:latin typeface="Cambria" pitchFamily="18" charset="0"/>
              </a:rPr>
              <a:t> – enzymes are used to break down sugars from lignin– yeasts are added to slurry of sugars to ferment into alcohol. </a:t>
            </a:r>
          </a:p>
          <a:p>
            <a:endParaRPr lang="en-US" sz="1900" dirty="0" smtClean="0">
              <a:latin typeface="Cambria" pitchFamily="18" charset="0"/>
            </a:endParaRPr>
          </a:p>
          <a:p>
            <a:r>
              <a:rPr lang="en-US" sz="1900" b="1" dirty="0" smtClean="0">
                <a:latin typeface="Cambria" pitchFamily="18" charset="0"/>
              </a:rPr>
              <a:t>Companies</a:t>
            </a:r>
            <a:r>
              <a:rPr lang="en-US" sz="1900" dirty="0" smtClean="0">
                <a:latin typeface="Cambria" pitchFamily="18" charset="0"/>
              </a:rPr>
              <a:t>: </a:t>
            </a:r>
            <a:r>
              <a:rPr lang="en-US" sz="1900" dirty="0" err="1" smtClean="0">
                <a:latin typeface="Cambria" pitchFamily="18" charset="0"/>
              </a:rPr>
              <a:t>Dupont</a:t>
            </a:r>
            <a:r>
              <a:rPr lang="en-US" sz="1900" dirty="0" smtClean="0">
                <a:latin typeface="Cambria" pitchFamily="18" charset="0"/>
              </a:rPr>
              <a:t> </a:t>
            </a:r>
            <a:r>
              <a:rPr lang="en-US" sz="1900" dirty="0" err="1" smtClean="0">
                <a:latin typeface="Cambria" pitchFamily="18" charset="0"/>
              </a:rPr>
              <a:t>Danisco</a:t>
            </a:r>
            <a:r>
              <a:rPr lang="en-US" sz="1900" dirty="0" smtClean="0">
                <a:latin typeface="Cambria" pitchFamily="18" charset="0"/>
              </a:rPr>
              <a:t>, Poet</a:t>
            </a:r>
          </a:p>
          <a:p>
            <a:endParaRPr lang="en-US" sz="1900" dirty="0" smtClean="0">
              <a:latin typeface="Cambria" pitchFamily="18" charset="0"/>
            </a:endParaRPr>
          </a:p>
          <a:p>
            <a:r>
              <a:rPr lang="en-US" sz="1900" b="1" dirty="0" smtClean="0">
                <a:latin typeface="Cambria" pitchFamily="18" charset="0"/>
              </a:rPr>
              <a:t>Local Governments</a:t>
            </a:r>
            <a:r>
              <a:rPr lang="en-US" sz="1900" dirty="0" smtClean="0">
                <a:latin typeface="Cambria" pitchFamily="18" charset="0"/>
              </a:rPr>
              <a:t>: pilot plant in </a:t>
            </a:r>
            <a:r>
              <a:rPr lang="en-US" sz="1900" dirty="0" err="1" smtClean="0">
                <a:latin typeface="Cambria" pitchFamily="18" charset="0"/>
              </a:rPr>
              <a:t>Vonore</a:t>
            </a:r>
            <a:r>
              <a:rPr lang="en-US" sz="1900" dirty="0" smtClean="0">
                <a:latin typeface="Cambria" pitchFamily="18" charset="0"/>
              </a:rPr>
              <a:t>, TN, Scotland, South Dakota</a:t>
            </a:r>
          </a:p>
          <a:p>
            <a:endParaRPr lang="en-US" sz="1900" b="1" dirty="0" smtClean="0">
              <a:latin typeface="Cambria" pitchFamily="18" charset="0"/>
            </a:endParaRPr>
          </a:p>
          <a:p>
            <a:r>
              <a:rPr lang="en-US" sz="1900" b="1" dirty="0" smtClean="0">
                <a:latin typeface="Cambria" pitchFamily="18" charset="0"/>
              </a:rPr>
              <a:t>Benefits</a:t>
            </a:r>
            <a:r>
              <a:rPr lang="en-US" sz="1900" dirty="0" smtClean="0">
                <a:latin typeface="Cambria" pitchFamily="18" charset="0"/>
              </a:rPr>
              <a:t> – wastes are diverted from landfill saving on capital dollars for expansion, low costs of </a:t>
            </a:r>
            <a:r>
              <a:rPr lang="en-US" sz="1900" dirty="0" err="1" smtClean="0">
                <a:latin typeface="Cambria" pitchFamily="18" charset="0"/>
              </a:rPr>
              <a:t>feedstocks</a:t>
            </a:r>
            <a:r>
              <a:rPr lang="en-US" sz="1900" dirty="0" smtClean="0">
                <a:latin typeface="Cambria" pitchFamily="18" charset="0"/>
              </a:rPr>
              <a:t> to produce ethanol</a:t>
            </a:r>
          </a:p>
          <a:p>
            <a:endParaRPr lang="en-US" sz="1900" dirty="0" smtClean="0">
              <a:latin typeface="Cambria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98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Wastes to </a:t>
            </a:r>
            <a:r>
              <a:rPr lang="en-US" sz="2000" b="1" dirty="0" err="1" smtClean="0">
                <a:latin typeface="Cambria" pitchFamily="18" charset="0"/>
              </a:rPr>
              <a:t>biopower</a:t>
            </a:r>
            <a:r>
              <a:rPr lang="en-US" sz="2000" b="1" dirty="0" smtClean="0">
                <a:latin typeface="Cambria" pitchFamily="18" charset="0"/>
              </a:rPr>
              <a:t>-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25000" lnSpcReduction="20000"/>
          </a:bodyPr>
          <a:lstStyle/>
          <a:p>
            <a:endParaRPr lang="en-US" sz="7200" b="1" dirty="0" smtClean="0">
              <a:latin typeface="Cambria" pitchFamily="18" charset="0"/>
            </a:endParaRPr>
          </a:p>
          <a:p>
            <a:r>
              <a:rPr lang="en-US" sz="7200" b="1" dirty="0" smtClean="0">
                <a:latin typeface="Cambria" pitchFamily="18" charset="0"/>
              </a:rPr>
              <a:t>Co products from Ethanol production</a:t>
            </a:r>
          </a:p>
          <a:p>
            <a:endParaRPr lang="en-US" sz="7200" b="1" dirty="0">
              <a:latin typeface="Cambria" pitchFamily="18" charset="0"/>
            </a:endParaRPr>
          </a:p>
          <a:p>
            <a:r>
              <a:rPr lang="en-US" sz="7200" b="1" dirty="0" smtClean="0">
                <a:latin typeface="Cambria" pitchFamily="18" charset="0"/>
              </a:rPr>
              <a:t>Anaerobic Digesters: Turning waste into power.</a:t>
            </a:r>
            <a:r>
              <a:rPr lang="en-US" sz="7200" dirty="0" smtClean="0">
                <a:latin typeface="Cambria" pitchFamily="18" charset="0"/>
              </a:rPr>
              <a:t/>
            </a:r>
            <a:br>
              <a:rPr lang="en-US" sz="7200" dirty="0" smtClean="0">
                <a:latin typeface="Cambria" pitchFamily="18" charset="0"/>
              </a:rPr>
            </a:br>
            <a:r>
              <a:rPr lang="en-US" sz="7200" dirty="0" smtClean="0">
                <a:latin typeface="Cambria" pitchFamily="18" charset="0"/>
              </a:rPr>
              <a:t>Lignin from the enzymatic hydrolysis process will go to the anaerobic digesters to produce biogas which displaces natural gas.</a:t>
            </a:r>
          </a:p>
          <a:p>
            <a:endParaRPr lang="en-US" sz="7200" dirty="0">
              <a:latin typeface="Cambria" pitchFamily="18" charset="0"/>
            </a:endParaRPr>
          </a:p>
          <a:p>
            <a:r>
              <a:rPr lang="en-US" sz="7200" b="1" dirty="0" smtClean="0">
                <a:latin typeface="Cambria" pitchFamily="18" charset="0"/>
              </a:rPr>
              <a:t>Excess heat </a:t>
            </a:r>
            <a:r>
              <a:rPr lang="en-US" sz="7200" dirty="0" smtClean="0">
                <a:latin typeface="Cambria" pitchFamily="18" charset="0"/>
              </a:rPr>
              <a:t> from gasification process will produce high pressure steam running through a turbine generator to create </a:t>
            </a:r>
            <a:r>
              <a:rPr lang="en-US" sz="7200" dirty="0" err="1" smtClean="0">
                <a:latin typeface="Cambria" pitchFamily="18" charset="0"/>
              </a:rPr>
              <a:t>biopower</a:t>
            </a:r>
            <a:r>
              <a:rPr lang="en-US" sz="7200" dirty="0" smtClean="0">
                <a:latin typeface="Cambria" pitchFamily="18" charset="0"/>
              </a:rPr>
              <a:t> – Covanta – 154K tons of biomass will produce 17.5 mw of power for 10,000 homes.</a:t>
            </a:r>
          </a:p>
          <a:p>
            <a:pPr marL="0" indent="0">
              <a:buNone/>
            </a:pPr>
            <a:endParaRPr lang="en-US" sz="7200" dirty="0">
              <a:latin typeface="Cambria" pitchFamily="18" charset="0"/>
            </a:endParaRPr>
          </a:p>
          <a:p>
            <a:pPr marL="0" indent="0">
              <a:buNone/>
            </a:pPr>
            <a:r>
              <a:rPr lang="en-US" sz="7200" dirty="0">
                <a:latin typeface="Cambria" pitchFamily="18" charset="0"/>
              </a:rPr>
              <a:t> </a:t>
            </a:r>
            <a:r>
              <a:rPr lang="en-US" sz="7200" dirty="0" smtClean="0">
                <a:latin typeface="Cambria" pitchFamily="18" charset="0"/>
              </a:rPr>
              <a:t>      </a:t>
            </a:r>
            <a:r>
              <a:rPr lang="en-US" sz="7200" b="1" dirty="0" smtClean="0">
                <a:latin typeface="Cambria" pitchFamily="18" charset="0"/>
              </a:rPr>
              <a:t>Wastewater sludge to </a:t>
            </a:r>
            <a:r>
              <a:rPr lang="en-US" sz="7200" b="1" dirty="0" err="1" smtClean="0">
                <a:latin typeface="Cambria" pitchFamily="18" charset="0"/>
              </a:rPr>
              <a:t>biopower</a:t>
            </a:r>
            <a:endParaRPr lang="en-US" sz="7200" b="1" dirty="0" smtClean="0">
              <a:latin typeface="Cambria" pitchFamily="18" charset="0"/>
            </a:endParaRPr>
          </a:p>
          <a:p>
            <a:pPr marL="0" indent="0">
              <a:buNone/>
            </a:pPr>
            <a:endParaRPr lang="en-US" sz="7200" dirty="0">
              <a:latin typeface="Cambria" pitchFamily="18" charset="0"/>
            </a:endParaRPr>
          </a:p>
          <a:p>
            <a:r>
              <a:rPr lang="en-US" sz="7200" dirty="0" smtClean="0">
                <a:latin typeface="Cambria" pitchFamily="18" charset="0"/>
              </a:rPr>
              <a:t>Wastewater sludge can generate clean energy with an anaerobic </a:t>
            </a:r>
            <a:r>
              <a:rPr lang="en-US" sz="7200" dirty="0">
                <a:latin typeface="Cambria" pitchFamily="18" charset="0"/>
              </a:rPr>
              <a:t>d</a:t>
            </a:r>
            <a:r>
              <a:rPr lang="en-US" sz="7200" dirty="0" smtClean="0">
                <a:latin typeface="Cambria" pitchFamily="18" charset="0"/>
              </a:rPr>
              <a:t>igester or a </a:t>
            </a:r>
            <a:r>
              <a:rPr lang="en-US" sz="7200" dirty="0" err="1" smtClean="0">
                <a:latin typeface="Cambria" pitchFamily="18" charset="0"/>
              </a:rPr>
              <a:t>gasifier</a:t>
            </a:r>
            <a:r>
              <a:rPr lang="en-US" sz="7200" dirty="0" smtClean="0">
                <a:latin typeface="Cambria" pitchFamily="18" charset="0"/>
              </a:rPr>
              <a:t> that can mix wood chips with sludge to create a syngas which can be used to fire up a boiler or injected into a natural gas line</a:t>
            </a:r>
          </a:p>
          <a:p>
            <a:endParaRPr lang="en-US" sz="7200" dirty="0">
              <a:latin typeface="Cambria" pitchFamily="18" charset="0"/>
            </a:endParaRPr>
          </a:p>
          <a:p>
            <a:r>
              <a:rPr lang="en-US" sz="7200" dirty="0" smtClean="0">
                <a:latin typeface="Cambria" pitchFamily="18" charset="0"/>
              </a:rPr>
              <a:t>Seminole Florida, feasibility study – Covington, TN</a:t>
            </a:r>
          </a:p>
          <a:p>
            <a:pPr marL="0" indent="0">
              <a:buNone/>
            </a:pPr>
            <a:endParaRPr lang="en-US" sz="7200" dirty="0"/>
          </a:p>
          <a:p>
            <a:pPr marL="0" indent="0">
              <a:buNone/>
            </a:pPr>
            <a:endParaRPr lang="en-US" sz="7200" dirty="0" smtClean="0"/>
          </a:p>
          <a:p>
            <a:endParaRPr lang="en-US" sz="7200" dirty="0"/>
          </a:p>
          <a:p>
            <a:pPr marL="0" indent="0">
              <a:buNone/>
            </a:pP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2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PICTURE WORTH A 1,000 WORDS</a:t>
            </a:r>
            <a:endParaRPr lang="en-US" sz="2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47800"/>
            <a:ext cx="8305800" cy="5029200"/>
          </a:xfrm>
        </p:spPr>
      </p:pic>
    </p:spTree>
    <p:extLst>
      <p:ext uri="{BB962C8B-B14F-4D97-AF65-F5344CB8AC3E}">
        <p14:creationId xmlns:p14="http://schemas.microsoft.com/office/powerpoint/2010/main" val="191243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latin typeface="Cambria" pitchFamily="18" charset="0"/>
              </a:rPr>
              <a:t>Landfill Gases</a:t>
            </a:r>
            <a:endParaRPr lang="en-US" sz="1800" b="1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latin typeface="Cambria" pitchFamily="18" charset="0"/>
              </a:rPr>
              <a:t>Technology</a:t>
            </a:r>
            <a:r>
              <a:rPr lang="en-US" sz="1800" dirty="0" smtClean="0">
                <a:latin typeface="Cambria" pitchFamily="18" charset="0"/>
              </a:rPr>
              <a:t> : Landfill wastes to power generation</a:t>
            </a:r>
          </a:p>
          <a:p>
            <a:endParaRPr lang="en-US" sz="1800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Process</a:t>
            </a:r>
            <a:r>
              <a:rPr lang="en-US" sz="1800" dirty="0" smtClean="0">
                <a:latin typeface="Cambria" pitchFamily="18" charset="0"/>
              </a:rPr>
              <a:t> – household garbage rots and creates methane which is piped to turbine generators which produce electricity and used to provide power to public buildings</a:t>
            </a:r>
          </a:p>
          <a:p>
            <a:endParaRPr lang="en-US" sz="1800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Companies</a:t>
            </a:r>
            <a:r>
              <a:rPr lang="en-US" sz="1800" dirty="0" smtClean="0">
                <a:latin typeface="Cambria" pitchFamily="18" charset="0"/>
              </a:rPr>
              <a:t>: Waste Management, Allied,</a:t>
            </a:r>
          </a:p>
          <a:p>
            <a:endParaRPr lang="en-US" sz="1800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Local Governments</a:t>
            </a:r>
            <a:r>
              <a:rPr lang="en-US" sz="1800" dirty="0" smtClean="0">
                <a:latin typeface="Cambria" pitchFamily="18" charset="0"/>
              </a:rPr>
              <a:t>: Memphis, Johnson City and </a:t>
            </a:r>
            <a:r>
              <a:rPr lang="en-US" sz="1800" dirty="0" err="1" smtClean="0">
                <a:latin typeface="Cambria" pitchFamily="18" charset="0"/>
              </a:rPr>
              <a:t>Alcoa,TN</a:t>
            </a:r>
            <a:endParaRPr lang="en-US" sz="1800" dirty="0" smtClean="0">
              <a:latin typeface="Cambria" pitchFamily="18" charset="0"/>
            </a:endParaRPr>
          </a:p>
          <a:p>
            <a:pPr marL="0" indent="0">
              <a:buNone/>
            </a:pPr>
            <a:endParaRPr lang="en-US" sz="1800" b="1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Benefits</a:t>
            </a:r>
            <a:r>
              <a:rPr lang="en-US" sz="1800" dirty="0" smtClean="0">
                <a:latin typeface="Cambria" pitchFamily="18" charset="0"/>
              </a:rPr>
              <a:t> –, zero costs of </a:t>
            </a:r>
            <a:r>
              <a:rPr lang="en-US" sz="1800" dirty="0" err="1" smtClean="0">
                <a:latin typeface="Cambria" pitchFamily="18" charset="0"/>
              </a:rPr>
              <a:t>feedstocks</a:t>
            </a:r>
            <a:r>
              <a:rPr lang="en-US" sz="1800" dirty="0" smtClean="0">
                <a:latin typeface="Cambria" pitchFamily="18" charset="0"/>
              </a:rPr>
              <a:t> to produce clean energy. Landfill waste is already there.</a:t>
            </a:r>
          </a:p>
          <a:p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17925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T Future 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 Future Template</Template>
  <TotalTime>3245</TotalTime>
  <Words>876</Words>
  <Application>Microsoft Office PowerPoint</Application>
  <PresentationFormat>On-screen Show (4:3)</PresentationFormat>
  <Paragraphs>141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UT Future Template</vt:lpstr>
      <vt:lpstr>PowerPoint Presentation</vt:lpstr>
      <vt:lpstr>Outline of Presentation Waste to Energy Technologies</vt:lpstr>
      <vt:lpstr>Waste to Energy Technologies Available for local governments</vt:lpstr>
      <vt:lpstr>Waste to Energy Technologies Available for local governments</vt:lpstr>
      <vt:lpstr>Waste to Energy Technologies Available for local governments</vt:lpstr>
      <vt:lpstr>Waste to Energy Technologies Available for local governments</vt:lpstr>
      <vt:lpstr>Wastes to biopower-</vt:lpstr>
      <vt:lpstr>PICTURE WORTH A 1,000 WORDS</vt:lpstr>
      <vt:lpstr>Landfill Gases</vt:lpstr>
      <vt:lpstr>Tennessee Renewable Energy &amp; Economic Development Council</vt:lpstr>
      <vt:lpstr>TREEDC Business Plan</vt:lpstr>
      <vt:lpstr>You can do it!</vt:lpstr>
      <vt:lpstr>Conclusion</vt:lpstr>
      <vt:lpstr>PowerPoint Presentation</vt:lpstr>
    </vt:vector>
  </TitlesOfParts>
  <Company>University of Tennessee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TN Renewable Energy and Economic Development Council</dc:title>
  <dc:creator>mbuckn11</dc:creator>
  <cp:lastModifiedBy>Warren P Nevad</cp:lastModifiedBy>
  <cp:revision>429</cp:revision>
  <cp:lastPrinted>2011-04-11T18:09:34Z</cp:lastPrinted>
  <dcterms:created xsi:type="dcterms:W3CDTF">2009-08-04T16:21:35Z</dcterms:created>
  <dcterms:modified xsi:type="dcterms:W3CDTF">2011-09-13T19:05:22Z</dcterms:modified>
</cp:coreProperties>
</file>