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57" r:id="rId3"/>
    <p:sldId id="278" r:id="rId4"/>
    <p:sldId id="258" r:id="rId5"/>
    <p:sldId id="259" r:id="rId6"/>
    <p:sldId id="264" r:id="rId7"/>
    <p:sldId id="274" r:id="rId8"/>
    <p:sldId id="268" r:id="rId9"/>
    <p:sldId id="267" r:id="rId10"/>
    <p:sldId id="277" r:id="rId11"/>
    <p:sldId id="272" r:id="rId12"/>
    <p:sldId id="262" r:id="rId13"/>
    <p:sldId id="276" r:id="rId14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7E7"/>
    <a:srgbClr val="BDC12D"/>
    <a:srgbClr val="C4BB0C"/>
    <a:srgbClr val="4E7CFC"/>
    <a:srgbClr val="D6E0FE"/>
    <a:srgbClr val="EFB5F9"/>
    <a:srgbClr val="A86ED4"/>
    <a:srgbClr val="FF2F2F"/>
    <a:srgbClr val="79FF7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2" autoAdjust="0"/>
  </p:normalViewPr>
  <p:slideViewPr>
    <p:cSldViewPr>
      <p:cViewPr varScale="1">
        <p:scale>
          <a:sx n="87" d="100"/>
          <a:sy n="87" d="100"/>
        </p:scale>
        <p:origin x="102" y="2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5634"/>
          </a:xfrm>
          <a:prstGeom prst="rect">
            <a:avLst/>
          </a:prstGeom>
        </p:spPr>
        <p:txBody>
          <a:bodyPr vert="horz" lIns="93152" tIns="46577" rIns="93152" bIns="46577" rtlCol="0"/>
          <a:lstStyle>
            <a:lvl1pPr algn="l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5634"/>
          </a:xfrm>
          <a:prstGeom prst="rect">
            <a:avLst/>
          </a:prstGeom>
        </p:spPr>
        <p:txBody>
          <a:bodyPr vert="horz" lIns="93152" tIns="46577" rIns="93152" bIns="46577" rtlCol="0"/>
          <a:lstStyle>
            <a:lvl1pPr algn="r">
              <a:defRPr sz="1200" b="0"/>
            </a:lvl1pPr>
          </a:lstStyle>
          <a:p>
            <a:pPr>
              <a:defRPr/>
            </a:pPr>
            <a:fld id="{F0B96918-52F6-4857-9F4E-78206494E575}" type="datetimeFigureOut">
              <a:rPr lang="en-US"/>
              <a:pPr>
                <a:defRPr/>
              </a:pPr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2" tIns="46577" rIns="93152" bIns="4657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385"/>
            <a:ext cx="5608320" cy="4184194"/>
          </a:xfrm>
          <a:prstGeom prst="rect">
            <a:avLst/>
          </a:prstGeom>
        </p:spPr>
        <p:txBody>
          <a:bodyPr vert="horz" lIns="93152" tIns="46577" rIns="93152" bIns="4657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140"/>
            <a:ext cx="3037840" cy="465634"/>
          </a:xfrm>
          <a:prstGeom prst="rect">
            <a:avLst/>
          </a:prstGeom>
        </p:spPr>
        <p:txBody>
          <a:bodyPr vert="horz" lIns="93152" tIns="46577" rIns="93152" bIns="46577" rtlCol="0" anchor="b"/>
          <a:lstStyle>
            <a:lvl1pPr algn="l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140"/>
            <a:ext cx="3037840" cy="465634"/>
          </a:xfrm>
          <a:prstGeom prst="rect">
            <a:avLst/>
          </a:prstGeom>
        </p:spPr>
        <p:txBody>
          <a:bodyPr vert="horz" lIns="93152" tIns="46577" rIns="93152" bIns="46577" rtlCol="0" anchor="b"/>
          <a:lstStyle>
            <a:lvl1pPr algn="r">
              <a:defRPr sz="1200" b="0"/>
            </a:lvl1pPr>
          </a:lstStyle>
          <a:p>
            <a:pPr>
              <a:defRPr/>
            </a:pPr>
            <a:fld id="{4A2066BD-4AD6-4ED9-BFBE-CE2888CDD7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2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Complete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AD1DC9-E82D-4959-80E2-5E5159C3DFB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381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Complete</a:t>
            </a:r>
          </a:p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3B4160-4E4D-4C22-84DB-6E122E9D44A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06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2066BD-4AD6-4ED9-BFBE-CE2888CDD72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17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206235-7CA0-46AA-8A52-889A4B623DC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50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Complete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928273-CC5E-48C8-ABEC-7A10DCF19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015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Complete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02AE09-7AD3-4034-9EC6-8D99AADEAE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14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2066BD-4AD6-4ED9-BFBE-CE2888CDD72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90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2066BD-4AD6-4ED9-BFBE-CE2888CDD72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42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970938" y="8829140"/>
            <a:ext cx="3037840" cy="465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52" tIns="46577" rIns="93152" bIns="46577" anchor="b"/>
          <a:lstStyle/>
          <a:p>
            <a:pPr algn="r"/>
            <a:fld id="{71F913C2-C988-47FC-9193-0D92A76F71FF}" type="slidenum">
              <a:rPr lang="en-US" sz="1200" b="0"/>
              <a:pPr algn="r"/>
              <a:t>8</a:t>
            </a:fld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211437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Complete</a:t>
            </a: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970938" y="8829140"/>
            <a:ext cx="3037840" cy="465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52" tIns="46577" rIns="93152" bIns="46577" anchor="b"/>
          <a:lstStyle/>
          <a:p>
            <a:pPr algn="r"/>
            <a:fld id="{966612EC-27C3-4961-89E7-C8098750D6A7}" type="slidenum">
              <a:rPr lang="en-US" sz="1200" b="0"/>
              <a:pPr algn="r"/>
              <a:t>9</a:t>
            </a:fld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573244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2066BD-4AD6-4ED9-BFBE-CE2888CDD72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490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C7CF3-8495-408E-93FD-15A9E222A8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6FC74-EF04-475C-8140-E63537B642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57070-BB79-4E17-875E-C040E17E60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96D01-CC1A-48DA-BF82-B2F1712D05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0285B-F13D-4D49-AE58-631853468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22173-B8FA-4021-8C22-C5CE89F759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6683B-86E7-4D91-84FF-180329F43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BFE29-AA45-467B-84BF-58644C0227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C14D6-CF48-4657-9A08-1AC6658A72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BA886-4B32-4D7E-B54B-89E8260DF1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72608-AE27-4462-862A-3D8FEEC0A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173D4-847B-485B-B982-45110593B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r>
              <a:rPr lang="en-US"/>
              <a:t>Updated 11/12/19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301263AC-F963-42F1-A54A-79C6BCB094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" Target="slide4.xml"/><Relationship Id="rId7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0.xm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_s2056"/>
          <p:cNvSpPr>
            <a:spLocks noChangeArrowheads="1"/>
          </p:cNvSpPr>
          <p:nvPr/>
        </p:nvSpPr>
        <p:spPr bwMode="auto">
          <a:xfrm>
            <a:off x="3988595" y="119306"/>
            <a:ext cx="1371600" cy="661988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Citizens of </a:t>
            </a:r>
          </a:p>
          <a:p>
            <a:r>
              <a:rPr lang="en-US" sz="1100" dirty="0"/>
              <a:t> Elizabethton</a:t>
            </a:r>
          </a:p>
        </p:txBody>
      </p:sp>
      <p:sp>
        <p:nvSpPr>
          <p:cNvPr id="2062" name="_s2069"/>
          <p:cNvSpPr>
            <a:spLocks noChangeArrowheads="1"/>
          </p:cNvSpPr>
          <p:nvPr/>
        </p:nvSpPr>
        <p:spPr bwMode="auto">
          <a:xfrm>
            <a:off x="4284664" y="1601995"/>
            <a:ext cx="779462" cy="319268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City Council</a:t>
            </a:r>
          </a:p>
        </p:txBody>
      </p:sp>
      <p:sp>
        <p:nvSpPr>
          <p:cNvPr id="2063" name="_s2073"/>
          <p:cNvSpPr>
            <a:spLocks noChangeArrowheads="1"/>
          </p:cNvSpPr>
          <p:nvPr/>
        </p:nvSpPr>
        <p:spPr bwMode="auto">
          <a:xfrm>
            <a:off x="2827011" y="2521566"/>
            <a:ext cx="928221" cy="339405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Boards &amp; </a:t>
            </a:r>
          </a:p>
          <a:p>
            <a:r>
              <a:rPr lang="en-US" sz="900" dirty="0"/>
              <a:t>Commissions</a:t>
            </a:r>
          </a:p>
        </p:txBody>
      </p:sp>
      <p:sp>
        <p:nvSpPr>
          <p:cNvPr id="2064" name="_s2083"/>
          <p:cNvSpPr>
            <a:spLocks noChangeArrowheads="1"/>
          </p:cNvSpPr>
          <p:nvPr/>
        </p:nvSpPr>
        <p:spPr bwMode="auto">
          <a:xfrm>
            <a:off x="2963537" y="977594"/>
            <a:ext cx="782637" cy="403224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City Judge</a:t>
            </a:r>
          </a:p>
        </p:txBody>
      </p:sp>
      <p:sp>
        <p:nvSpPr>
          <p:cNvPr id="2065" name="_s2139"/>
          <p:cNvSpPr>
            <a:spLocks noChangeArrowheads="1"/>
          </p:cNvSpPr>
          <p:nvPr/>
        </p:nvSpPr>
        <p:spPr bwMode="auto">
          <a:xfrm>
            <a:off x="4255694" y="2521566"/>
            <a:ext cx="843049" cy="359836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City Manager</a:t>
            </a:r>
          </a:p>
        </p:txBody>
      </p:sp>
      <p:sp>
        <p:nvSpPr>
          <p:cNvPr id="2066" name="_s2141"/>
          <p:cNvSpPr>
            <a:spLocks noChangeArrowheads="1"/>
          </p:cNvSpPr>
          <p:nvPr/>
        </p:nvSpPr>
        <p:spPr bwMode="auto">
          <a:xfrm>
            <a:off x="5619750" y="2522359"/>
            <a:ext cx="781050" cy="338611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City Attorney</a:t>
            </a:r>
          </a:p>
        </p:txBody>
      </p:sp>
      <p:sp>
        <p:nvSpPr>
          <p:cNvPr id="2068" name="_s2145"/>
          <p:cNvSpPr>
            <a:spLocks noChangeArrowheads="1"/>
          </p:cNvSpPr>
          <p:nvPr/>
        </p:nvSpPr>
        <p:spPr bwMode="auto">
          <a:xfrm>
            <a:off x="1640821" y="3741610"/>
            <a:ext cx="568979" cy="38100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Finance</a:t>
            </a:r>
          </a:p>
        </p:txBody>
      </p:sp>
      <p:sp>
        <p:nvSpPr>
          <p:cNvPr id="2069" name="_s2147"/>
          <p:cNvSpPr>
            <a:spLocks noChangeArrowheads="1"/>
          </p:cNvSpPr>
          <p:nvPr/>
        </p:nvSpPr>
        <p:spPr bwMode="auto">
          <a:xfrm>
            <a:off x="2333606" y="3747482"/>
            <a:ext cx="307321" cy="365306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Fire</a:t>
            </a:r>
          </a:p>
        </p:txBody>
      </p:sp>
      <p:sp>
        <p:nvSpPr>
          <p:cNvPr id="2070" name="_s2149"/>
          <p:cNvSpPr>
            <a:spLocks noChangeArrowheads="1"/>
          </p:cNvSpPr>
          <p:nvPr/>
        </p:nvSpPr>
        <p:spPr bwMode="auto">
          <a:xfrm>
            <a:off x="5043586" y="3726280"/>
            <a:ext cx="823814" cy="381001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Planning &amp; </a:t>
            </a:r>
          </a:p>
          <a:p>
            <a:r>
              <a:rPr lang="en-US" sz="900" dirty="0"/>
              <a:t>Development</a:t>
            </a:r>
          </a:p>
        </p:txBody>
      </p:sp>
      <p:sp>
        <p:nvSpPr>
          <p:cNvPr id="2071" name="_s2151"/>
          <p:cNvSpPr>
            <a:spLocks noChangeArrowheads="1"/>
          </p:cNvSpPr>
          <p:nvPr/>
        </p:nvSpPr>
        <p:spPr bwMode="auto">
          <a:xfrm>
            <a:off x="5969394" y="3709736"/>
            <a:ext cx="458015" cy="380996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Police</a:t>
            </a:r>
          </a:p>
        </p:txBody>
      </p:sp>
      <p:sp>
        <p:nvSpPr>
          <p:cNvPr id="2072" name="_s2153"/>
          <p:cNvSpPr>
            <a:spLocks noChangeArrowheads="1"/>
          </p:cNvSpPr>
          <p:nvPr/>
        </p:nvSpPr>
        <p:spPr bwMode="auto">
          <a:xfrm>
            <a:off x="7518754" y="3709736"/>
            <a:ext cx="685800" cy="394313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Street &amp;</a:t>
            </a:r>
          </a:p>
          <a:p>
            <a:r>
              <a:rPr lang="en-US" sz="900" dirty="0"/>
              <a:t>Sanitation</a:t>
            </a:r>
          </a:p>
        </p:txBody>
      </p:sp>
      <p:sp>
        <p:nvSpPr>
          <p:cNvPr id="2073" name="_s2155"/>
          <p:cNvSpPr>
            <a:spLocks noChangeArrowheads="1"/>
          </p:cNvSpPr>
          <p:nvPr/>
        </p:nvSpPr>
        <p:spPr bwMode="auto">
          <a:xfrm>
            <a:off x="6521103" y="3709737"/>
            <a:ext cx="910100" cy="394313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Purchasing &amp; </a:t>
            </a:r>
          </a:p>
          <a:p>
            <a:r>
              <a:rPr lang="en-US" sz="900" dirty="0"/>
              <a:t>Warehouse</a:t>
            </a:r>
          </a:p>
        </p:txBody>
      </p:sp>
      <p:sp>
        <p:nvSpPr>
          <p:cNvPr id="2076" name="AutoShape 1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690949" y="4595374"/>
            <a:ext cx="457200" cy="365383"/>
          </a:xfrm>
          <a:prstGeom prst="flowChartOffpageConnector">
            <a:avLst/>
          </a:prstGeom>
          <a:solidFill>
            <a:srgbClr val="79FF7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C</a:t>
            </a:r>
          </a:p>
        </p:txBody>
      </p:sp>
      <p:sp>
        <p:nvSpPr>
          <p:cNvPr id="2077" name="AutoShape 11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257691" y="4590819"/>
            <a:ext cx="457200" cy="365306"/>
          </a:xfrm>
          <a:prstGeom prst="flowChartOffpageConnector">
            <a:avLst/>
          </a:prstGeom>
          <a:solidFill>
            <a:srgbClr val="FF2F2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D</a:t>
            </a:r>
          </a:p>
        </p:txBody>
      </p:sp>
      <p:sp>
        <p:nvSpPr>
          <p:cNvPr id="2078" name="AutoShape 11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29637" y="4599277"/>
            <a:ext cx="457200" cy="361480"/>
          </a:xfrm>
          <a:prstGeom prst="flowChartOffpageConnector">
            <a:avLst/>
          </a:prstGeom>
          <a:solidFill>
            <a:srgbClr val="A86ED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H</a:t>
            </a:r>
          </a:p>
        </p:txBody>
      </p:sp>
      <p:sp>
        <p:nvSpPr>
          <p:cNvPr id="2079" name="AutoShape 1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75810" y="4595374"/>
            <a:ext cx="457200" cy="381000"/>
          </a:xfrm>
          <a:prstGeom prst="flowChartOffpageConnector">
            <a:avLst/>
          </a:prstGeom>
          <a:solidFill>
            <a:srgbClr val="4E7CF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I</a:t>
            </a:r>
          </a:p>
        </p:txBody>
      </p:sp>
      <p:sp>
        <p:nvSpPr>
          <p:cNvPr id="2080" name="AutoShape 1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633054" y="4599076"/>
            <a:ext cx="457200" cy="372419"/>
          </a:xfrm>
          <a:prstGeom prst="flowChartOffpageConnector">
            <a:avLst/>
          </a:prstGeom>
          <a:solidFill>
            <a:srgbClr val="B3FF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K</a:t>
            </a:r>
          </a:p>
        </p:txBody>
      </p:sp>
      <p:sp>
        <p:nvSpPr>
          <p:cNvPr id="2081" name="AutoShape 1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747553" y="4595374"/>
            <a:ext cx="457200" cy="373271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J</a:t>
            </a:r>
          </a:p>
        </p:txBody>
      </p:sp>
      <p:sp>
        <p:nvSpPr>
          <p:cNvPr id="2084" name="AutoShape 127"/>
          <p:cNvSpPr>
            <a:spLocks noChangeArrowheads="1"/>
          </p:cNvSpPr>
          <p:nvPr/>
        </p:nvSpPr>
        <p:spPr bwMode="auto">
          <a:xfrm>
            <a:off x="2738531" y="3747482"/>
            <a:ext cx="816091" cy="365306"/>
          </a:xfrm>
          <a:prstGeom prst="flowChartAlternateProcess">
            <a:avLst/>
          </a:prstGeom>
          <a:solidFill>
            <a:srgbClr val="FF99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HR &amp; Risk </a:t>
            </a:r>
          </a:p>
          <a:p>
            <a:r>
              <a:rPr lang="en-US" sz="900" dirty="0"/>
              <a:t>Management</a:t>
            </a:r>
          </a:p>
        </p:txBody>
      </p:sp>
      <p:sp>
        <p:nvSpPr>
          <p:cNvPr id="2086" name="AutoShape 1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918521" y="4595374"/>
            <a:ext cx="457200" cy="361480"/>
          </a:xfrm>
          <a:prstGeom prst="flowChartOffpageConnector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E</a:t>
            </a:r>
          </a:p>
        </p:txBody>
      </p:sp>
      <p:sp>
        <p:nvSpPr>
          <p:cNvPr id="2089" name="_s2145"/>
          <p:cNvSpPr>
            <a:spLocks noChangeArrowheads="1"/>
          </p:cNvSpPr>
          <p:nvPr/>
        </p:nvSpPr>
        <p:spPr bwMode="auto">
          <a:xfrm>
            <a:off x="8301375" y="3709736"/>
            <a:ext cx="781050" cy="394313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Water</a:t>
            </a:r>
          </a:p>
          <a:p>
            <a:r>
              <a:rPr lang="en-US" sz="900" dirty="0"/>
              <a:t>Resources</a:t>
            </a:r>
          </a:p>
        </p:txBody>
      </p:sp>
      <p:sp>
        <p:nvSpPr>
          <p:cNvPr id="2105" name="_s2145"/>
          <p:cNvSpPr>
            <a:spLocks noChangeArrowheads="1"/>
          </p:cNvSpPr>
          <p:nvPr/>
        </p:nvSpPr>
        <p:spPr bwMode="auto">
          <a:xfrm>
            <a:off x="148284" y="3745609"/>
            <a:ext cx="515891" cy="37700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Electric</a:t>
            </a:r>
          </a:p>
        </p:txBody>
      </p:sp>
      <p:sp>
        <p:nvSpPr>
          <p:cNvPr id="2106" name="AutoShape 11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79056" y="4587073"/>
            <a:ext cx="457200" cy="365383"/>
          </a:xfrm>
          <a:prstGeom prst="flowChartOffpageConnector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A</a:t>
            </a:r>
          </a:p>
        </p:txBody>
      </p:sp>
      <p:sp>
        <p:nvSpPr>
          <p:cNvPr id="71" name="_s2151"/>
          <p:cNvSpPr>
            <a:spLocks noChangeArrowheads="1"/>
          </p:cNvSpPr>
          <p:nvPr/>
        </p:nvSpPr>
        <p:spPr bwMode="auto">
          <a:xfrm>
            <a:off x="4270278" y="3724148"/>
            <a:ext cx="695326" cy="380998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Parks &amp;</a:t>
            </a:r>
          </a:p>
          <a:p>
            <a:r>
              <a:rPr lang="en-US" sz="900" dirty="0"/>
              <a:t>Recreation</a:t>
            </a:r>
          </a:p>
        </p:txBody>
      </p:sp>
      <p:sp>
        <p:nvSpPr>
          <p:cNvPr id="73" name="AutoShape 11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389341" y="4595374"/>
            <a:ext cx="457200" cy="381000"/>
          </a:xfrm>
          <a:prstGeom prst="flowChartOffpageConnector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G</a:t>
            </a:r>
          </a:p>
        </p:txBody>
      </p:sp>
      <p:sp>
        <p:nvSpPr>
          <p:cNvPr id="82" name="_s2151"/>
          <p:cNvSpPr>
            <a:spLocks noChangeArrowheads="1"/>
          </p:cNvSpPr>
          <p:nvPr/>
        </p:nvSpPr>
        <p:spPr bwMode="auto">
          <a:xfrm>
            <a:off x="3651203" y="3741610"/>
            <a:ext cx="539797" cy="380999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Library</a:t>
            </a:r>
          </a:p>
        </p:txBody>
      </p:sp>
      <p:sp>
        <p:nvSpPr>
          <p:cNvPr id="84" name="AutoShape 11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688893" y="4613303"/>
            <a:ext cx="457200" cy="381000"/>
          </a:xfrm>
          <a:prstGeom prst="flowChartOffpageConnector">
            <a:avLst/>
          </a:prstGeom>
          <a:solidFill>
            <a:srgbClr val="EFB5F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F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550D4A6-B6BE-43C4-BB9F-39376A0AA025}"/>
              </a:ext>
            </a:extLst>
          </p:cNvPr>
          <p:cNvCxnSpPr>
            <a:cxnSpLocks/>
            <a:stCxn id="2061" idx="2"/>
            <a:endCxn id="2062" idx="0"/>
          </p:cNvCxnSpPr>
          <p:nvPr/>
        </p:nvCxnSpPr>
        <p:spPr>
          <a:xfrm>
            <a:off x="4674395" y="781294"/>
            <a:ext cx="0" cy="8207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D3FF4B6-AB86-4C60-9DB4-6607F653F5FA}"/>
              </a:ext>
            </a:extLst>
          </p:cNvPr>
          <p:cNvCxnSpPr>
            <a:cxnSpLocks/>
            <a:stCxn id="2062" idx="2"/>
            <a:endCxn id="2065" idx="0"/>
          </p:cNvCxnSpPr>
          <p:nvPr/>
        </p:nvCxnSpPr>
        <p:spPr>
          <a:xfrm>
            <a:off x="4674395" y="1921263"/>
            <a:ext cx="2824" cy="6003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C94978FE-15CB-40C6-9ABC-1D910651A7CA}"/>
              </a:ext>
            </a:extLst>
          </p:cNvPr>
          <p:cNvCxnSpPr>
            <a:cxnSpLocks/>
            <a:endCxn id="2063" idx="0"/>
          </p:cNvCxnSpPr>
          <p:nvPr/>
        </p:nvCxnSpPr>
        <p:spPr>
          <a:xfrm rot="10800000" flipV="1">
            <a:off x="3291123" y="2314078"/>
            <a:ext cx="1383275" cy="20748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FFD51C4F-0FCD-4455-824C-B88409533D01}"/>
              </a:ext>
            </a:extLst>
          </p:cNvPr>
          <p:cNvCxnSpPr>
            <a:cxnSpLocks/>
            <a:endCxn id="2066" idx="0"/>
          </p:cNvCxnSpPr>
          <p:nvPr/>
        </p:nvCxnSpPr>
        <p:spPr>
          <a:xfrm>
            <a:off x="4674395" y="2314077"/>
            <a:ext cx="1335880" cy="20828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FB73055-7C9E-4DED-8806-F3763D14752B}"/>
              </a:ext>
            </a:extLst>
          </p:cNvPr>
          <p:cNvCxnSpPr>
            <a:cxnSpLocks/>
            <a:stCxn id="2064" idx="3"/>
          </p:cNvCxnSpPr>
          <p:nvPr/>
        </p:nvCxnSpPr>
        <p:spPr>
          <a:xfrm flipV="1">
            <a:off x="3746174" y="1174624"/>
            <a:ext cx="928221" cy="45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30BFD70-CB7A-4767-9C29-D80ACB5E51ED}"/>
              </a:ext>
            </a:extLst>
          </p:cNvPr>
          <p:cNvCxnSpPr>
            <a:cxnSpLocks/>
            <a:stCxn id="2105" idx="2"/>
            <a:endCxn id="2106" idx="0"/>
          </p:cNvCxnSpPr>
          <p:nvPr/>
        </p:nvCxnSpPr>
        <p:spPr>
          <a:xfrm>
            <a:off x="406230" y="4122609"/>
            <a:ext cx="1426" cy="4644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C07C8D0F-F954-4A3C-8284-A59C17F011BE}"/>
              </a:ext>
            </a:extLst>
          </p:cNvPr>
          <p:cNvCxnSpPr>
            <a:cxnSpLocks/>
            <a:stCxn id="2068" idx="2"/>
            <a:endCxn id="2076" idx="0"/>
          </p:cNvCxnSpPr>
          <p:nvPr/>
        </p:nvCxnSpPr>
        <p:spPr>
          <a:xfrm flipH="1">
            <a:off x="1919549" y="4122610"/>
            <a:ext cx="5762" cy="472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6C063205-1ED0-487B-8BD0-CB75C9B10AD7}"/>
              </a:ext>
            </a:extLst>
          </p:cNvPr>
          <p:cNvCxnSpPr>
            <a:cxnSpLocks/>
            <a:stCxn id="2069" idx="2"/>
            <a:endCxn id="2077" idx="0"/>
          </p:cNvCxnSpPr>
          <p:nvPr/>
        </p:nvCxnSpPr>
        <p:spPr>
          <a:xfrm flipH="1">
            <a:off x="2486291" y="4112788"/>
            <a:ext cx="976" cy="4780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06950FC-C468-48E0-BFFD-927BEC8259A3}"/>
              </a:ext>
            </a:extLst>
          </p:cNvPr>
          <p:cNvCxnSpPr>
            <a:cxnSpLocks/>
            <a:stCxn id="2084" idx="2"/>
            <a:endCxn id="2086" idx="0"/>
          </p:cNvCxnSpPr>
          <p:nvPr/>
        </p:nvCxnSpPr>
        <p:spPr>
          <a:xfrm>
            <a:off x="3146577" y="4112788"/>
            <a:ext cx="544" cy="482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876CCD-CBEF-42CF-BA47-2E248754BB94}"/>
              </a:ext>
            </a:extLst>
          </p:cNvPr>
          <p:cNvCxnSpPr>
            <a:cxnSpLocks/>
            <a:stCxn id="71" idx="2"/>
            <a:endCxn id="73" idx="0"/>
          </p:cNvCxnSpPr>
          <p:nvPr/>
        </p:nvCxnSpPr>
        <p:spPr>
          <a:xfrm>
            <a:off x="4617941" y="4105146"/>
            <a:ext cx="0" cy="490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5626CE1B-BC6A-462A-93C9-2A3E3A55177C}"/>
              </a:ext>
            </a:extLst>
          </p:cNvPr>
          <p:cNvCxnSpPr>
            <a:cxnSpLocks/>
            <a:stCxn id="2071" idx="2"/>
            <a:endCxn id="2079" idx="0"/>
          </p:cNvCxnSpPr>
          <p:nvPr/>
        </p:nvCxnSpPr>
        <p:spPr>
          <a:xfrm>
            <a:off x="6198402" y="4090732"/>
            <a:ext cx="6008" cy="5046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998008CA-1EA9-496A-A52B-FD5EFE3DF464}"/>
              </a:ext>
            </a:extLst>
          </p:cNvPr>
          <p:cNvCxnSpPr>
            <a:cxnSpLocks/>
            <a:stCxn id="2072" idx="2"/>
            <a:endCxn id="2080" idx="0"/>
          </p:cNvCxnSpPr>
          <p:nvPr/>
        </p:nvCxnSpPr>
        <p:spPr>
          <a:xfrm>
            <a:off x="7861654" y="4104049"/>
            <a:ext cx="0" cy="4950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76F78FFE-F8AC-44ED-8250-62802CF62F0B}"/>
              </a:ext>
            </a:extLst>
          </p:cNvPr>
          <p:cNvCxnSpPr>
            <a:cxnSpLocks/>
            <a:stCxn id="82" idx="2"/>
            <a:endCxn id="84" idx="0"/>
          </p:cNvCxnSpPr>
          <p:nvPr/>
        </p:nvCxnSpPr>
        <p:spPr>
          <a:xfrm flipH="1">
            <a:off x="3917493" y="4122609"/>
            <a:ext cx="3609" cy="4906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A91E05CD-CC14-4DCC-84C3-2EB16975BFF7}"/>
              </a:ext>
            </a:extLst>
          </p:cNvPr>
          <p:cNvCxnSpPr>
            <a:cxnSpLocks/>
            <a:stCxn id="2070" idx="2"/>
            <a:endCxn id="2078" idx="0"/>
          </p:cNvCxnSpPr>
          <p:nvPr/>
        </p:nvCxnSpPr>
        <p:spPr>
          <a:xfrm>
            <a:off x="5455493" y="4107281"/>
            <a:ext cx="2744" cy="4919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ABD14256-B88E-4772-8468-483761FCEBAE}"/>
              </a:ext>
            </a:extLst>
          </p:cNvPr>
          <p:cNvCxnSpPr>
            <a:cxnSpLocks/>
            <a:stCxn id="2073" idx="2"/>
            <a:endCxn id="2081" idx="0"/>
          </p:cNvCxnSpPr>
          <p:nvPr/>
        </p:nvCxnSpPr>
        <p:spPr>
          <a:xfrm>
            <a:off x="6976153" y="4104050"/>
            <a:ext cx="0" cy="4913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4112478C-8108-4535-A51F-825546F08161}"/>
              </a:ext>
            </a:extLst>
          </p:cNvPr>
          <p:cNvCxnSpPr>
            <a:cxnSpLocks/>
            <a:stCxn id="2089" idx="2"/>
            <a:endCxn id="74" idx="0"/>
          </p:cNvCxnSpPr>
          <p:nvPr/>
        </p:nvCxnSpPr>
        <p:spPr>
          <a:xfrm>
            <a:off x="8691900" y="4104049"/>
            <a:ext cx="0" cy="491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nector: Elbow 253">
            <a:extLst>
              <a:ext uri="{FF2B5EF4-FFF2-40B4-BE49-F238E27FC236}">
                <a16:creationId xmlns:a16="http://schemas.microsoft.com/office/drawing/2014/main" id="{C9A768F9-0DD7-447D-90F4-3AA875FD95A3}"/>
              </a:ext>
            </a:extLst>
          </p:cNvPr>
          <p:cNvCxnSpPr>
            <a:cxnSpLocks/>
            <a:stCxn id="2065" idx="2"/>
            <a:endCxn id="2105" idx="0"/>
          </p:cNvCxnSpPr>
          <p:nvPr/>
        </p:nvCxnSpPr>
        <p:spPr>
          <a:xfrm rot="5400000">
            <a:off x="2109622" y="1178011"/>
            <a:ext cx="864207" cy="4270989"/>
          </a:xfrm>
          <a:prstGeom prst="bentConnector3">
            <a:avLst>
              <a:gd name="adj1" fmla="val 4893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Connector: Elbow 2047">
            <a:extLst>
              <a:ext uri="{FF2B5EF4-FFF2-40B4-BE49-F238E27FC236}">
                <a16:creationId xmlns:a16="http://schemas.microsoft.com/office/drawing/2014/main" id="{D688AF02-4060-4AFD-A65B-7A9B2FC8ECE4}"/>
              </a:ext>
            </a:extLst>
          </p:cNvPr>
          <p:cNvCxnSpPr>
            <a:cxnSpLocks/>
            <a:endCxn id="2089" idx="0"/>
          </p:cNvCxnSpPr>
          <p:nvPr/>
        </p:nvCxnSpPr>
        <p:spPr>
          <a:xfrm>
            <a:off x="4674395" y="3308560"/>
            <a:ext cx="4017505" cy="40117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0" name="Straight Connector 2089">
            <a:extLst>
              <a:ext uri="{FF2B5EF4-FFF2-40B4-BE49-F238E27FC236}">
                <a16:creationId xmlns:a16="http://schemas.microsoft.com/office/drawing/2014/main" id="{9BCAFDC3-CCBC-42F0-816C-33B3A5CF7C50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3921102" y="3304200"/>
            <a:ext cx="0" cy="437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2" name="Straight Connector 2091">
            <a:extLst>
              <a:ext uri="{FF2B5EF4-FFF2-40B4-BE49-F238E27FC236}">
                <a16:creationId xmlns:a16="http://schemas.microsoft.com/office/drawing/2014/main" id="{1848266A-4B80-4F4D-9DCF-81FFE2BD8F4E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4617941" y="3296990"/>
            <a:ext cx="0" cy="427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5" name="Straight Connector 2094">
            <a:extLst>
              <a:ext uri="{FF2B5EF4-FFF2-40B4-BE49-F238E27FC236}">
                <a16:creationId xmlns:a16="http://schemas.microsoft.com/office/drawing/2014/main" id="{CD57C052-7F61-46B3-BFE0-6ABE3F3D2A27}"/>
              </a:ext>
            </a:extLst>
          </p:cNvPr>
          <p:cNvCxnSpPr>
            <a:cxnSpLocks/>
            <a:stCxn id="2071" idx="0"/>
          </p:cNvCxnSpPr>
          <p:nvPr/>
        </p:nvCxnSpPr>
        <p:spPr>
          <a:xfrm flipH="1" flipV="1">
            <a:off x="6197880" y="3304200"/>
            <a:ext cx="522" cy="405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7" name="Straight Connector 2096">
            <a:extLst>
              <a:ext uri="{FF2B5EF4-FFF2-40B4-BE49-F238E27FC236}">
                <a16:creationId xmlns:a16="http://schemas.microsoft.com/office/drawing/2014/main" id="{D1584B7B-9E5C-48EC-BC1F-56F0CF6C0769}"/>
              </a:ext>
            </a:extLst>
          </p:cNvPr>
          <p:cNvCxnSpPr>
            <a:cxnSpLocks/>
            <a:stCxn id="2072" idx="0"/>
          </p:cNvCxnSpPr>
          <p:nvPr/>
        </p:nvCxnSpPr>
        <p:spPr>
          <a:xfrm flipV="1">
            <a:off x="7861654" y="3304200"/>
            <a:ext cx="0" cy="405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9" name="Straight Connector 2098">
            <a:extLst>
              <a:ext uri="{FF2B5EF4-FFF2-40B4-BE49-F238E27FC236}">
                <a16:creationId xmlns:a16="http://schemas.microsoft.com/office/drawing/2014/main" id="{A7483245-6D41-47EC-99ED-A1E763C3F7E6}"/>
              </a:ext>
            </a:extLst>
          </p:cNvPr>
          <p:cNvCxnSpPr>
            <a:cxnSpLocks/>
            <a:stCxn id="2073" idx="0"/>
          </p:cNvCxnSpPr>
          <p:nvPr/>
        </p:nvCxnSpPr>
        <p:spPr>
          <a:xfrm flipV="1">
            <a:off x="6976153" y="3304201"/>
            <a:ext cx="0" cy="405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1" name="Straight Connector 2100">
            <a:extLst>
              <a:ext uri="{FF2B5EF4-FFF2-40B4-BE49-F238E27FC236}">
                <a16:creationId xmlns:a16="http://schemas.microsoft.com/office/drawing/2014/main" id="{5CF11CCA-CED1-432C-A2DD-2A3A520FB30B}"/>
              </a:ext>
            </a:extLst>
          </p:cNvPr>
          <p:cNvCxnSpPr>
            <a:cxnSpLocks/>
            <a:stCxn id="2070" idx="0"/>
          </p:cNvCxnSpPr>
          <p:nvPr/>
        </p:nvCxnSpPr>
        <p:spPr>
          <a:xfrm flipV="1">
            <a:off x="5455493" y="3295124"/>
            <a:ext cx="0" cy="431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3" name="Straight Connector 2102">
            <a:extLst>
              <a:ext uri="{FF2B5EF4-FFF2-40B4-BE49-F238E27FC236}">
                <a16:creationId xmlns:a16="http://schemas.microsoft.com/office/drawing/2014/main" id="{FB0BD1C7-6F93-46A5-BE48-5F4246909926}"/>
              </a:ext>
            </a:extLst>
          </p:cNvPr>
          <p:cNvCxnSpPr>
            <a:stCxn id="2084" idx="0"/>
          </p:cNvCxnSpPr>
          <p:nvPr/>
        </p:nvCxnSpPr>
        <p:spPr>
          <a:xfrm flipV="1">
            <a:off x="3146577" y="3300638"/>
            <a:ext cx="0" cy="4468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7" name="Straight Connector 2106">
            <a:extLst>
              <a:ext uri="{FF2B5EF4-FFF2-40B4-BE49-F238E27FC236}">
                <a16:creationId xmlns:a16="http://schemas.microsoft.com/office/drawing/2014/main" id="{7116AE0C-8FED-4751-B699-3456123A273A}"/>
              </a:ext>
            </a:extLst>
          </p:cNvPr>
          <p:cNvCxnSpPr>
            <a:cxnSpLocks/>
            <a:stCxn id="2069" idx="0"/>
          </p:cNvCxnSpPr>
          <p:nvPr/>
        </p:nvCxnSpPr>
        <p:spPr>
          <a:xfrm flipV="1">
            <a:off x="2487267" y="3314617"/>
            <a:ext cx="0" cy="4328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9" name="Straight Connector 2108">
            <a:extLst>
              <a:ext uri="{FF2B5EF4-FFF2-40B4-BE49-F238E27FC236}">
                <a16:creationId xmlns:a16="http://schemas.microsoft.com/office/drawing/2014/main" id="{8CB41D40-D0AD-4103-99A1-EAAB61927189}"/>
              </a:ext>
            </a:extLst>
          </p:cNvPr>
          <p:cNvCxnSpPr>
            <a:stCxn id="2068" idx="0"/>
          </p:cNvCxnSpPr>
          <p:nvPr/>
        </p:nvCxnSpPr>
        <p:spPr>
          <a:xfrm flipV="1">
            <a:off x="1925311" y="3310454"/>
            <a:ext cx="0" cy="431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utoShape 121">
            <a:hlinkClick r:id="rId7" action="ppaction://hlinksldjump"/>
            <a:extLst>
              <a:ext uri="{FF2B5EF4-FFF2-40B4-BE49-F238E27FC236}">
                <a16:creationId xmlns:a16="http://schemas.microsoft.com/office/drawing/2014/main" id="{DA1B77D3-88D9-43B7-BDAD-F33C9917F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3300" y="4595374"/>
            <a:ext cx="457200" cy="373271"/>
          </a:xfrm>
          <a:prstGeom prst="flowChartOffpageConnector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L</a:t>
            </a:r>
          </a:p>
        </p:txBody>
      </p:sp>
      <p:pic>
        <p:nvPicPr>
          <p:cNvPr id="110" name="Picture 7">
            <a:extLst>
              <a:ext uri="{FF2B5EF4-FFF2-40B4-BE49-F238E27FC236}">
                <a16:creationId xmlns:a16="http://schemas.microsoft.com/office/drawing/2014/main" id="{8FE39EEE-9C69-431E-B04F-9232B205A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1" name="TextBox 29">
            <a:extLst>
              <a:ext uri="{FF2B5EF4-FFF2-40B4-BE49-F238E27FC236}">
                <a16:creationId xmlns:a16="http://schemas.microsoft.com/office/drawing/2014/main" id="{949308D0-04A9-4529-AF3A-C354429F5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83" name="_s2145">
            <a:extLst>
              <a:ext uri="{FF2B5EF4-FFF2-40B4-BE49-F238E27FC236}">
                <a16:creationId xmlns:a16="http://schemas.microsoft.com/office/drawing/2014/main" id="{ADD9C3CC-EB14-4EAF-AFBD-BD1FB90B7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163" y="3741610"/>
            <a:ext cx="742206" cy="38100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Engineering</a:t>
            </a:r>
          </a:p>
        </p:txBody>
      </p:sp>
      <p:sp>
        <p:nvSpPr>
          <p:cNvPr id="85" name="AutoShape 117">
            <a:hlinkClick r:id="rId3" action="ppaction://hlinksldjump"/>
            <a:extLst>
              <a:ext uri="{FF2B5EF4-FFF2-40B4-BE49-F238E27FC236}">
                <a16:creationId xmlns:a16="http://schemas.microsoft.com/office/drawing/2014/main" id="{BA26D80F-26F9-4817-B478-F3D144AD9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862" y="4601211"/>
            <a:ext cx="457200" cy="365383"/>
          </a:xfrm>
          <a:prstGeom prst="flowChartOffpageConnector">
            <a:avLst/>
          </a:prstGeom>
          <a:solidFill>
            <a:srgbClr val="C707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B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964845D-0FBC-4F76-8719-1E463BF12848}"/>
              </a:ext>
            </a:extLst>
          </p:cNvPr>
          <p:cNvCxnSpPr>
            <a:cxnSpLocks/>
            <a:stCxn id="83" idx="2"/>
            <a:endCxn id="85" idx="0"/>
          </p:cNvCxnSpPr>
          <p:nvPr/>
        </p:nvCxnSpPr>
        <p:spPr>
          <a:xfrm>
            <a:off x="1161266" y="4122610"/>
            <a:ext cx="5196" cy="4786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AA29001-2572-42AE-B201-9F89BF31F73A}"/>
              </a:ext>
            </a:extLst>
          </p:cNvPr>
          <p:cNvCxnSpPr>
            <a:cxnSpLocks/>
            <a:stCxn id="83" idx="0"/>
          </p:cNvCxnSpPr>
          <p:nvPr/>
        </p:nvCxnSpPr>
        <p:spPr>
          <a:xfrm flipV="1">
            <a:off x="1161266" y="3310454"/>
            <a:ext cx="3727" cy="431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792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2A93C101-DBE5-4445-9132-938FD95EC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1" name="_s4115">
            <a:extLst>
              <a:ext uri="{FF2B5EF4-FFF2-40B4-BE49-F238E27FC236}">
                <a16:creationId xmlns:a16="http://schemas.microsoft.com/office/drawing/2014/main" id="{3303B78B-486F-4D0D-91C3-EA1FEC83D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032" y="1507316"/>
            <a:ext cx="1066796" cy="416859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Administrative</a:t>
            </a:r>
          </a:p>
          <a:p>
            <a:r>
              <a:rPr lang="en-US" sz="1100" dirty="0"/>
              <a:t>Assistant</a:t>
            </a:r>
            <a:endParaRPr lang="en-US" sz="2100" dirty="0"/>
          </a:p>
        </p:txBody>
      </p:sp>
      <p:sp>
        <p:nvSpPr>
          <p:cNvPr id="182" name="_s4115">
            <a:extLst>
              <a:ext uri="{FF2B5EF4-FFF2-40B4-BE49-F238E27FC236}">
                <a16:creationId xmlns:a16="http://schemas.microsoft.com/office/drawing/2014/main" id="{9AF7DE6D-589B-444B-A723-D505851FE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1294" y="790545"/>
            <a:ext cx="1006475" cy="685800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Chief of </a:t>
            </a:r>
          </a:p>
          <a:p>
            <a:r>
              <a:rPr lang="en-US" sz="1100" dirty="0"/>
              <a:t>Police</a:t>
            </a:r>
          </a:p>
        </p:txBody>
      </p:sp>
      <p:sp>
        <p:nvSpPr>
          <p:cNvPr id="183" name="Line 28">
            <a:extLst>
              <a:ext uri="{FF2B5EF4-FFF2-40B4-BE49-F238E27FC236}">
                <a16:creationId xmlns:a16="http://schemas.microsoft.com/office/drawing/2014/main" id="{955D9455-B538-44C5-ADAB-59A0F63466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8574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 dirty="0"/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B2A79EA2-6DA4-4528-9BC0-FCB9A6CF7C35}"/>
              </a:ext>
            </a:extLst>
          </p:cNvPr>
          <p:cNvCxnSpPr>
            <a:stCxn id="182" idx="2"/>
            <a:endCxn id="184" idx="0"/>
          </p:cNvCxnSpPr>
          <p:nvPr/>
        </p:nvCxnSpPr>
        <p:spPr>
          <a:xfrm>
            <a:off x="4504532" y="1476345"/>
            <a:ext cx="0" cy="11312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448B0EF4-1059-461E-ABE7-484974971021}"/>
              </a:ext>
            </a:extLst>
          </p:cNvPr>
          <p:cNvCxnSpPr>
            <a:cxnSpLocks/>
            <a:stCxn id="182" idx="1"/>
            <a:endCxn id="181" idx="0"/>
          </p:cNvCxnSpPr>
          <p:nvPr/>
        </p:nvCxnSpPr>
        <p:spPr>
          <a:xfrm rot="10800000" flipV="1">
            <a:off x="3232430" y="1133444"/>
            <a:ext cx="768864" cy="37387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AutoShape 120">
            <a:hlinkClick r:id="rId4" action="ppaction://hlinksldjump"/>
            <a:extLst>
              <a:ext uri="{FF2B5EF4-FFF2-40B4-BE49-F238E27FC236}">
                <a16:creationId xmlns:a16="http://schemas.microsoft.com/office/drawing/2014/main" id="{B238003E-6A6B-4737-B280-07B7F24D6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5930" y="98394"/>
            <a:ext cx="457200" cy="381000"/>
          </a:xfrm>
          <a:prstGeom prst="flowChartOffpageConnector">
            <a:avLst/>
          </a:prstGeom>
          <a:solidFill>
            <a:srgbClr val="4E7CF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I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D14CD0D3-AE8E-489C-A90A-8CEFBF7E228E}"/>
              </a:ext>
            </a:extLst>
          </p:cNvPr>
          <p:cNvCxnSpPr>
            <a:cxnSpLocks/>
            <a:endCxn id="189" idx="1"/>
          </p:cNvCxnSpPr>
          <p:nvPr/>
        </p:nvCxnSpPr>
        <p:spPr>
          <a:xfrm>
            <a:off x="4504531" y="1633506"/>
            <a:ext cx="824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_s4115">
            <a:extLst>
              <a:ext uri="{FF2B5EF4-FFF2-40B4-BE49-F238E27FC236}">
                <a16:creationId xmlns:a16="http://schemas.microsoft.com/office/drawing/2014/main" id="{E1B73C40-3F85-4668-BEE0-2541EC8A7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380" y="1458880"/>
            <a:ext cx="842820" cy="349252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Chaplain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73E2405-5532-45A6-9EDC-24F03DBDD83F}"/>
              </a:ext>
            </a:extLst>
          </p:cNvPr>
          <p:cNvGrpSpPr/>
          <p:nvPr/>
        </p:nvGrpSpPr>
        <p:grpSpPr>
          <a:xfrm>
            <a:off x="114663" y="3541721"/>
            <a:ext cx="4461049" cy="2971964"/>
            <a:chOff x="2448349" y="1202279"/>
            <a:chExt cx="4550847" cy="3058540"/>
          </a:xfrm>
        </p:grpSpPr>
        <p:sp>
          <p:nvSpPr>
            <p:cNvPr id="5" name="_s4115">
              <a:extLst>
                <a:ext uri="{FF2B5EF4-FFF2-40B4-BE49-F238E27FC236}">
                  <a16:creationId xmlns:a16="http://schemas.microsoft.com/office/drawing/2014/main" id="{35439827-89F7-4EB8-BED7-DA14F69A5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1202279"/>
              <a:ext cx="1037206" cy="409545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Administrative</a:t>
              </a:r>
            </a:p>
            <a:p>
              <a:r>
                <a:rPr lang="en-US" sz="1100" dirty="0"/>
                <a:t>Captain</a:t>
              </a:r>
            </a:p>
          </p:txBody>
        </p:sp>
        <p:cxnSp>
          <p:nvCxnSpPr>
            <p:cNvPr id="7" name="Connector: Elbow 6">
              <a:extLst>
                <a:ext uri="{FF2B5EF4-FFF2-40B4-BE49-F238E27FC236}">
                  <a16:creationId xmlns:a16="http://schemas.microsoft.com/office/drawing/2014/main" id="{8805251E-45A0-4A50-BDBD-0B9E4FA6FC63}"/>
                </a:ext>
              </a:extLst>
            </p:cNvPr>
            <p:cNvCxnSpPr>
              <a:cxnSpLocks/>
              <a:stCxn id="5" idx="2"/>
              <a:endCxn id="8" idx="0"/>
            </p:cNvCxnSpPr>
            <p:nvPr/>
          </p:nvCxnSpPr>
          <p:spPr>
            <a:xfrm rot="5400000">
              <a:off x="3608825" y="956986"/>
              <a:ext cx="293540" cy="1603217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_s4115">
              <a:extLst>
                <a:ext uri="{FF2B5EF4-FFF2-40B4-BE49-F238E27FC236}">
                  <a16:creationId xmlns:a16="http://schemas.microsoft.com/office/drawing/2014/main" id="{F0182F33-61F3-48B7-B3C3-E5C1AA982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349" y="1905364"/>
              <a:ext cx="1011273" cy="409545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Training Unit</a:t>
              </a:r>
            </a:p>
            <a:p>
              <a:r>
                <a:rPr lang="en-US" sz="1100" dirty="0"/>
                <a:t>Corporal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11820C5-5DB7-476D-BDC0-D0D6A78CE47E}"/>
                </a:ext>
              </a:extLst>
            </p:cNvPr>
            <p:cNvGrpSpPr/>
            <p:nvPr/>
          </p:nvGrpSpPr>
          <p:grpSpPr>
            <a:xfrm>
              <a:off x="3633193" y="1904999"/>
              <a:ext cx="824999" cy="1524001"/>
              <a:chOff x="3633193" y="1904999"/>
              <a:chExt cx="824999" cy="1524001"/>
            </a:xfrm>
          </p:grpSpPr>
          <p:sp>
            <p:nvSpPr>
              <p:cNvPr id="10" name="_s4115">
                <a:extLst>
                  <a:ext uri="{FF2B5EF4-FFF2-40B4-BE49-F238E27FC236}">
                    <a16:creationId xmlns:a16="http://schemas.microsoft.com/office/drawing/2014/main" id="{5BD812F8-8AD0-46AA-B57B-A0DC91674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3193" y="1904999"/>
                <a:ext cx="816769" cy="409545"/>
              </a:xfrm>
              <a:prstGeom prst="roundRect">
                <a:avLst>
                  <a:gd name="adj" fmla="val 16667"/>
                </a:avLst>
              </a:prstGeom>
              <a:solidFill>
                <a:srgbClr val="4E7CF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r>
                  <a:rPr lang="en-US" sz="1100" dirty="0"/>
                  <a:t>Records</a:t>
                </a:r>
              </a:p>
              <a:p>
                <a:r>
                  <a:rPr lang="en-US" sz="1100" dirty="0"/>
                  <a:t>Division</a:t>
                </a:r>
              </a:p>
            </p:txBody>
          </p:sp>
          <p:sp>
            <p:nvSpPr>
              <p:cNvPr id="11" name="_s4115">
                <a:extLst>
                  <a:ext uri="{FF2B5EF4-FFF2-40B4-BE49-F238E27FC236}">
                    <a16:creationId xmlns:a16="http://schemas.microsoft.com/office/drawing/2014/main" id="{EF15ECB2-3732-4769-8D56-353EC5670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4792" y="2445887"/>
                <a:ext cx="533400" cy="409545"/>
              </a:xfrm>
              <a:prstGeom prst="roundRect">
                <a:avLst>
                  <a:gd name="adj" fmla="val 16667"/>
                </a:avLst>
              </a:prstGeom>
              <a:solidFill>
                <a:srgbClr val="4E7CF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r>
                  <a:rPr lang="en-US" sz="1100" dirty="0"/>
                  <a:t>TIBRS </a:t>
                </a:r>
              </a:p>
              <a:p>
                <a:r>
                  <a:rPr lang="en-US" sz="1100" dirty="0"/>
                  <a:t>Clerk</a:t>
                </a:r>
              </a:p>
            </p:txBody>
          </p:sp>
          <p:sp>
            <p:nvSpPr>
              <p:cNvPr id="12" name="_s4115">
                <a:extLst>
                  <a:ext uri="{FF2B5EF4-FFF2-40B4-BE49-F238E27FC236}">
                    <a16:creationId xmlns:a16="http://schemas.microsoft.com/office/drawing/2014/main" id="{5AA5F015-46F8-4A5E-A820-ADC01E36E7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4792" y="3019455"/>
                <a:ext cx="533400" cy="409545"/>
              </a:xfrm>
              <a:prstGeom prst="roundRect">
                <a:avLst>
                  <a:gd name="adj" fmla="val 16667"/>
                </a:avLst>
              </a:prstGeom>
              <a:solidFill>
                <a:srgbClr val="4E7CF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r>
                  <a:rPr lang="en-US" sz="1100" dirty="0"/>
                  <a:t>Court</a:t>
                </a:r>
              </a:p>
              <a:p>
                <a:r>
                  <a:rPr lang="en-US" sz="1100" dirty="0"/>
                  <a:t>Clerk</a:t>
                </a:r>
              </a:p>
            </p:txBody>
          </p:sp>
          <p:cxnSp>
            <p:nvCxnSpPr>
              <p:cNvPr id="14" name="Connector: Elbow 13">
                <a:extLst>
                  <a:ext uri="{FF2B5EF4-FFF2-40B4-BE49-F238E27FC236}">
                    <a16:creationId xmlns:a16="http://schemas.microsoft.com/office/drawing/2014/main" id="{AE58FC49-43AF-476C-BAF8-A2ABDD8C779B}"/>
                  </a:ext>
                </a:extLst>
              </p:cNvPr>
              <p:cNvCxnSpPr>
                <a:stCxn id="12" idx="1"/>
              </p:cNvCxnSpPr>
              <p:nvPr/>
            </p:nvCxnSpPr>
            <p:spPr>
              <a:xfrm rot="10800000">
                <a:off x="3810000" y="2314544"/>
                <a:ext cx="114792" cy="909684"/>
              </a:xfrm>
              <a:prstGeom prst="bentConnector2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47FA7A-AB1C-4F7C-81DD-ECD0BFA97412}"/>
                  </a:ext>
                </a:extLst>
              </p:cNvPr>
              <p:cNvCxnSpPr>
                <a:cxnSpLocks/>
                <a:stCxn id="11" idx="1"/>
              </p:cNvCxnSpPr>
              <p:nvPr/>
            </p:nvCxnSpPr>
            <p:spPr>
              <a:xfrm flipH="1">
                <a:off x="3810000" y="2650660"/>
                <a:ext cx="11479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8062C11-9698-4FCA-8B1F-053B20D5A137}"/>
                </a:ext>
              </a:extLst>
            </p:cNvPr>
            <p:cNvCxnSpPr>
              <a:stCxn id="10" idx="0"/>
            </p:cNvCxnSpPr>
            <p:nvPr/>
          </p:nvCxnSpPr>
          <p:spPr>
            <a:xfrm flipH="1" flipV="1">
              <a:off x="4038600" y="1752600"/>
              <a:ext cx="2978" cy="1523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613FF054-ACF1-4282-8FDC-49B8EC32EA1F}"/>
                </a:ext>
              </a:extLst>
            </p:cNvPr>
            <p:cNvGrpSpPr/>
            <p:nvPr/>
          </p:nvGrpSpPr>
          <p:grpSpPr>
            <a:xfrm>
              <a:off x="6156268" y="1900880"/>
              <a:ext cx="842928" cy="2359939"/>
              <a:chOff x="5410200" y="1774840"/>
              <a:chExt cx="842928" cy="2359939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E03E2111-31BF-4DB9-ADF4-83917C7547B0}"/>
                  </a:ext>
                </a:extLst>
              </p:cNvPr>
              <p:cNvGrpSpPr/>
              <p:nvPr/>
            </p:nvGrpSpPr>
            <p:grpSpPr>
              <a:xfrm>
                <a:off x="5410200" y="1774840"/>
                <a:ext cx="824999" cy="1524001"/>
                <a:chOff x="3633193" y="1904999"/>
                <a:chExt cx="824999" cy="1524001"/>
              </a:xfrm>
            </p:grpSpPr>
            <p:sp>
              <p:nvSpPr>
                <p:cNvPr id="22" name="_s4115">
                  <a:extLst>
                    <a:ext uri="{FF2B5EF4-FFF2-40B4-BE49-F238E27FC236}">
                      <a16:creationId xmlns:a16="http://schemas.microsoft.com/office/drawing/2014/main" id="{A2B3609B-244F-47A8-BB87-2B8C5181D9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33193" y="1904999"/>
                  <a:ext cx="816769" cy="40954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4E7CF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r>
                    <a:rPr lang="en-US" sz="1100" dirty="0"/>
                    <a:t>Traffic Unit</a:t>
                  </a:r>
                </a:p>
                <a:p>
                  <a:r>
                    <a:rPr lang="en-US" sz="1100" dirty="0"/>
                    <a:t>Sergeant</a:t>
                  </a:r>
                </a:p>
              </p:txBody>
            </p:sp>
            <p:sp>
              <p:nvSpPr>
                <p:cNvPr id="23" name="_s4115">
                  <a:extLst>
                    <a:ext uri="{FF2B5EF4-FFF2-40B4-BE49-F238E27FC236}">
                      <a16:creationId xmlns:a16="http://schemas.microsoft.com/office/drawing/2014/main" id="{2555469F-6364-4165-9015-5CE7C8A04A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4792" y="2445887"/>
                  <a:ext cx="533400" cy="40954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4E7CF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r>
                    <a:rPr lang="en-US" sz="1100" dirty="0"/>
                    <a:t>Traffic</a:t>
                  </a:r>
                </a:p>
                <a:p>
                  <a:r>
                    <a:rPr lang="en-US" sz="1100" dirty="0"/>
                    <a:t>Officer</a:t>
                  </a:r>
                </a:p>
              </p:txBody>
            </p:sp>
            <p:sp>
              <p:nvSpPr>
                <p:cNvPr id="24" name="_s4115">
                  <a:extLst>
                    <a:ext uri="{FF2B5EF4-FFF2-40B4-BE49-F238E27FC236}">
                      <a16:creationId xmlns:a16="http://schemas.microsoft.com/office/drawing/2014/main" id="{6190648C-423F-41FD-9085-8C335526BC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4792" y="3019455"/>
                  <a:ext cx="533400" cy="40954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4E7CF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r>
                    <a:rPr lang="en-US" sz="1100" dirty="0"/>
                    <a:t>SROs</a:t>
                  </a:r>
                </a:p>
                <a:p>
                  <a:r>
                    <a:rPr lang="en-US" sz="1100" dirty="0"/>
                    <a:t>(5)</a:t>
                  </a:r>
                </a:p>
              </p:txBody>
            </p:sp>
            <p:cxnSp>
              <p:nvCxnSpPr>
                <p:cNvPr id="25" name="Connector: Elbow 24">
                  <a:extLst>
                    <a:ext uri="{FF2B5EF4-FFF2-40B4-BE49-F238E27FC236}">
                      <a16:creationId xmlns:a16="http://schemas.microsoft.com/office/drawing/2014/main" id="{E808565E-778F-45D7-88CD-BED078FB2EA6}"/>
                    </a:ext>
                  </a:extLst>
                </p:cNvPr>
                <p:cNvCxnSpPr>
                  <a:stCxn id="24" idx="1"/>
                </p:cNvCxnSpPr>
                <p:nvPr/>
              </p:nvCxnSpPr>
              <p:spPr>
                <a:xfrm rot="10800000">
                  <a:off x="3810000" y="2314544"/>
                  <a:ext cx="114792" cy="909684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1736CA14-42C8-43F3-9541-FE4A1B6358B3}"/>
                    </a:ext>
                  </a:extLst>
                </p:cNvPr>
                <p:cNvCxnSpPr>
                  <a:cxnSpLocks/>
                  <a:stCxn id="23" idx="1"/>
                </p:cNvCxnSpPr>
                <p:nvPr/>
              </p:nvCxnSpPr>
              <p:spPr>
                <a:xfrm flipH="1">
                  <a:off x="3810000" y="2650660"/>
                  <a:ext cx="11479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_s4115">
                <a:extLst>
                  <a:ext uri="{FF2B5EF4-FFF2-40B4-BE49-F238E27FC236}">
                    <a16:creationId xmlns:a16="http://schemas.microsoft.com/office/drawing/2014/main" id="{F7D88455-0C8B-408B-BC57-933372F0B0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19728" y="3462864"/>
                <a:ext cx="533400" cy="671915"/>
              </a:xfrm>
              <a:prstGeom prst="roundRect">
                <a:avLst>
                  <a:gd name="adj" fmla="val 16667"/>
                </a:avLst>
              </a:prstGeom>
              <a:solidFill>
                <a:srgbClr val="4E7CF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r>
                  <a:rPr lang="en-US" sz="1100" dirty="0"/>
                  <a:t>Power </a:t>
                </a:r>
              </a:p>
              <a:p>
                <a:r>
                  <a:rPr lang="en-US" sz="1100" dirty="0"/>
                  <a:t>Shift</a:t>
                </a:r>
              </a:p>
              <a:p>
                <a:r>
                  <a:rPr lang="en-US" sz="1100" dirty="0"/>
                  <a:t>Officer</a:t>
                </a:r>
              </a:p>
            </p:txBody>
          </p:sp>
          <p:cxnSp>
            <p:nvCxnSpPr>
              <p:cNvPr id="29" name="Connector: Elbow 28">
                <a:extLst>
                  <a:ext uri="{FF2B5EF4-FFF2-40B4-BE49-F238E27FC236}">
                    <a16:creationId xmlns:a16="http://schemas.microsoft.com/office/drawing/2014/main" id="{9979978E-F206-491B-8F8C-1FA674A9EC91}"/>
                  </a:ext>
                </a:extLst>
              </p:cNvPr>
              <p:cNvCxnSpPr>
                <a:cxnSpLocks/>
                <a:stCxn id="27" idx="1"/>
              </p:cNvCxnSpPr>
              <p:nvPr/>
            </p:nvCxnSpPr>
            <p:spPr>
              <a:xfrm rot="10800000">
                <a:off x="5587015" y="3094073"/>
                <a:ext cx="132714" cy="704749"/>
              </a:xfrm>
              <a:prstGeom prst="bentConnector2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_s4115">
              <a:extLst>
                <a:ext uri="{FF2B5EF4-FFF2-40B4-BE49-F238E27FC236}">
                  <a16:creationId xmlns:a16="http://schemas.microsoft.com/office/drawing/2014/main" id="{D8478500-D8AA-4C49-9F8C-270AABACB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5545" y="1900881"/>
              <a:ext cx="1363370" cy="538697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Evidence/Property</a:t>
              </a:r>
            </a:p>
            <a:p>
              <a:r>
                <a:rPr lang="en-US" sz="1100" dirty="0"/>
                <a:t>Division</a:t>
              </a:r>
            </a:p>
            <a:p>
              <a:r>
                <a:rPr lang="en-US" sz="1100" dirty="0"/>
                <a:t>Sergeant</a:t>
              </a:r>
            </a:p>
          </p:txBody>
        </p:sp>
        <p:sp>
          <p:nvSpPr>
            <p:cNvPr id="33" name="_s4115">
              <a:extLst>
                <a:ext uri="{FF2B5EF4-FFF2-40B4-BE49-F238E27FC236}">
                  <a16:creationId xmlns:a16="http://schemas.microsoft.com/office/drawing/2014/main" id="{30936DD3-BBC6-4B17-AD78-0D15312E1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740" y="2574917"/>
              <a:ext cx="904175" cy="409545"/>
            </a:xfrm>
            <a:prstGeom prst="roundRect">
              <a:avLst>
                <a:gd name="adj" fmla="val 16667"/>
              </a:avLst>
            </a:prstGeom>
            <a:solidFill>
              <a:srgbClr val="D6E0FE"/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Community</a:t>
              </a:r>
            </a:p>
            <a:p>
              <a:r>
                <a:rPr lang="en-US" sz="1100" dirty="0"/>
                <a:t>Relations</a:t>
              </a:r>
            </a:p>
          </p:txBody>
        </p:sp>
        <p:sp>
          <p:nvSpPr>
            <p:cNvPr id="34" name="_s4115">
              <a:extLst>
                <a:ext uri="{FF2B5EF4-FFF2-40B4-BE49-F238E27FC236}">
                  <a16:creationId xmlns:a16="http://schemas.microsoft.com/office/drawing/2014/main" id="{D0B20023-FF5D-4997-AE7E-7F21D19E2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1560" y="3119801"/>
              <a:ext cx="663877" cy="409545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Housing</a:t>
              </a:r>
            </a:p>
            <a:p>
              <a:r>
                <a:rPr lang="en-US" sz="1100" dirty="0"/>
                <a:t>Officer</a:t>
              </a:r>
            </a:p>
          </p:txBody>
        </p: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EC5084B1-9DC7-4DC1-ADB7-3B150ABAE8A7}"/>
                </a:ext>
              </a:extLst>
            </p:cNvPr>
            <p:cNvCxnSpPr>
              <a:endCxn id="34" idx="1"/>
            </p:cNvCxnSpPr>
            <p:nvPr/>
          </p:nvCxnSpPr>
          <p:spPr>
            <a:xfrm rot="16200000" flipH="1">
              <a:off x="4548085" y="2771099"/>
              <a:ext cx="880570" cy="226380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204E718-F713-4F6D-8376-4D1639DCE49E}"/>
                </a:ext>
              </a:extLst>
            </p:cNvPr>
            <p:cNvCxnSpPr>
              <a:cxnSpLocks/>
              <a:endCxn id="33" idx="1"/>
            </p:cNvCxnSpPr>
            <p:nvPr/>
          </p:nvCxnSpPr>
          <p:spPr>
            <a:xfrm>
              <a:off x="4875180" y="2779690"/>
              <a:ext cx="2095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or: Elbow 45">
              <a:extLst>
                <a:ext uri="{FF2B5EF4-FFF2-40B4-BE49-F238E27FC236}">
                  <a16:creationId xmlns:a16="http://schemas.microsoft.com/office/drawing/2014/main" id="{2665FD05-CE93-44C0-9632-BB5A54F20D9D}"/>
                </a:ext>
              </a:extLst>
            </p:cNvPr>
            <p:cNvCxnSpPr>
              <a:cxnSpLocks/>
              <a:stCxn id="22" idx="0"/>
              <a:endCxn id="5" idx="2"/>
            </p:cNvCxnSpPr>
            <p:nvPr/>
          </p:nvCxnSpPr>
          <p:spPr>
            <a:xfrm rot="16200000" flipV="1">
              <a:off x="5416400" y="752627"/>
              <a:ext cx="289056" cy="200745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2BD820E3-8958-408D-AB30-7F06A82A1B09}"/>
                </a:ext>
              </a:extLst>
            </p:cNvPr>
            <p:cNvCxnSpPr>
              <a:stCxn id="32" idx="0"/>
            </p:cNvCxnSpPr>
            <p:nvPr/>
          </p:nvCxnSpPr>
          <p:spPr>
            <a:xfrm flipV="1">
              <a:off x="5307230" y="1752600"/>
              <a:ext cx="0" cy="1482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_s4115">
              <a:extLst>
                <a:ext uri="{FF2B5EF4-FFF2-40B4-BE49-F238E27FC236}">
                  <a16:creationId xmlns:a16="http://schemas.microsoft.com/office/drawing/2014/main" id="{98C72DF6-E523-4EE2-BCDB-CF9D036EF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2831" y="2474744"/>
              <a:ext cx="1011273" cy="409545"/>
            </a:xfrm>
            <a:prstGeom prst="roundRect">
              <a:avLst>
                <a:gd name="adj" fmla="val 16667"/>
              </a:avLst>
            </a:prstGeom>
            <a:solidFill>
              <a:srgbClr val="D6E0FE"/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Accreditation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A37674FD-0001-4129-A74A-5DBD8F030415}"/>
              </a:ext>
            </a:extLst>
          </p:cNvPr>
          <p:cNvGrpSpPr/>
          <p:nvPr/>
        </p:nvGrpSpPr>
        <p:grpSpPr>
          <a:xfrm>
            <a:off x="4617517" y="3541721"/>
            <a:ext cx="927651" cy="1909986"/>
            <a:chOff x="5791199" y="2168479"/>
            <a:chExt cx="927651" cy="1909986"/>
          </a:xfrm>
        </p:grpSpPr>
        <p:sp>
          <p:nvSpPr>
            <p:cNvPr id="86" name="_s4115">
              <a:extLst>
                <a:ext uri="{FF2B5EF4-FFF2-40B4-BE49-F238E27FC236}">
                  <a16:creationId xmlns:a16="http://schemas.microsoft.com/office/drawing/2014/main" id="{825459F7-23EB-4636-8202-5A10F2E8E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199" y="2168479"/>
              <a:ext cx="927651" cy="534743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Patrol Shift </a:t>
              </a:r>
            </a:p>
            <a:p>
              <a:r>
                <a:rPr lang="en-US" sz="1100" dirty="0"/>
                <a:t>Captains</a:t>
              </a:r>
            </a:p>
            <a:p>
              <a:r>
                <a:rPr lang="en-US" sz="1100" dirty="0"/>
                <a:t>(4)</a:t>
              </a:r>
            </a:p>
          </p:txBody>
        </p:sp>
        <p:sp>
          <p:nvSpPr>
            <p:cNvPr id="113" name="_s4115">
              <a:extLst>
                <a:ext uri="{FF2B5EF4-FFF2-40B4-BE49-F238E27FC236}">
                  <a16:creationId xmlns:a16="http://schemas.microsoft.com/office/drawing/2014/main" id="{F5BC2FF0-9511-445B-BFE2-52ABCA69B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2939" y="2895025"/>
              <a:ext cx="724169" cy="397788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Sergeant</a:t>
              </a:r>
            </a:p>
            <a:p>
              <a:r>
                <a:rPr lang="en-US" sz="1100" dirty="0"/>
                <a:t>(4)</a:t>
              </a:r>
            </a:p>
          </p:txBody>
        </p:sp>
        <p:sp>
          <p:nvSpPr>
            <p:cNvPr id="115" name="_s4115">
              <a:extLst>
                <a:ext uri="{FF2B5EF4-FFF2-40B4-BE49-F238E27FC236}">
                  <a16:creationId xmlns:a16="http://schemas.microsoft.com/office/drawing/2014/main" id="{8DBF7412-AE3F-4AB1-9B0C-C332B4DD4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3681" y="3466889"/>
              <a:ext cx="595230" cy="611576"/>
            </a:xfrm>
            <a:prstGeom prst="roundRect">
              <a:avLst>
                <a:gd name="adj" fmla="val 16667"/>
              </a:avLst>
            </a:prstGeom>
            <a:solidFill>
              <a:srgbClr val="4E7CF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Patrol </a:t>
              </a:r>
            </a:p>
            <a:p>
              <a:r>
                <a:rPr lang="en-US" sz="1100" dirty="0"/>
                <a:t>Officers</a:t>
              </a:r>
            </a:p>
            <a:p>
              <a:r>
                <a:rPr lang="en-US" sz="1100" dirty="0"/>
                <a:t>(12)</a:t>
              </a:r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A781CCF6-31E3-404C-B67C-CBDDBEEF09DC}"/>
                </a:ext>
              </a:extLst>
            </p:cNvPr>
            <p:cNvCxnSpPr>
              <a:stCxn id="86" idx="2"/>
              <a:endCxn id="113" idx="0"/>
            </p:cNvCxnSpPr>
            <p:nvPr/>
          </p:nvCxnSpPr>
          <p:spPr>
            <a:xfrm flipH="1">
              <a:off x="6255024" y="2703222"/>
              <a:ext cx="1" cy="1918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A854D4E-2287-44A0-8F98-4C2287C18B61}"/>
                </a:ext>
              </a:extLst>
            </p:cNvPr>
            <p:cNvCxnSpPr>
              <a:stCxn id="113" idx="2"/>
              <a:endCxn id="115" idx="0"/>
            </p:cNvCxnSpPr>
            <p:nvPr/>
          </p:nvCxnSpPr>
          <p:spPr>
            <a:xfrm>
              <a:off x="6255024" y="3292813"/>
              <a:ext cx="6272" cy="1740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D489D016-4CFA-4F4D-A70F-52D81B065F5B}"/>
              </a:ext>
            </a:extLst>
          </p:cNvPr>
          <p:cNvCxnSpPr>
            <a:stCxn id="8" idx="2"/>
            <a:endCxn id="50" idx="0"/>
          </p:cNvCxnSpPr>
          <p:nvPr/>
        </p:nvCxnSpPr>
        <p:spPr>
          <a:xfrm>
            <a:off x="610322" y="4622856"/>
            <a:ext cx="4394" cy="1553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_s4115">
            <a:extLst>
              <a:ext uri="{FF2B5EF4-FFF2-40B4-BE49-F238E27FC236}">
                <a16:creationId xmlns:a16="http://schemas.microsoft.com/office/drawing/2014/main" id="{0DCE790B-935B-4053-A5E0-0B2778AAA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2613" y="3552277"/>
            <a:ext cx="927651" cy="397788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CID</a:t>
            </a:r>
          </a:p>
          <a:p>
            <a:r>
              <a:rPr lang="en-US" sz="1100" dirty="0"/>
              <a:t>Captain</a:t>
            </a:r>
          </a:p>
        </p:txBody>
      </p:sp>
      <p:sp>
        <p:nvSpPr>
          <p:cNvPr id="128" name="_s4115">
            <a:extLst>
              <a:ext uri="{FF2B5EF4-FFF2-40B4-BE49-F238E27FC236}">
                <a16:creationId xmlns:a16="http://schemas.microsoft.com/office/drawing/2014/main" id="{2CBE23B1-E290-4DFC-8FCB-118FC16F3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4020" y="4569621"/>
            <a:ext cx="927650" cy="397788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VICE / DEA</a:t>
            </a:r>
          </a:p>
          <a:p>
            <a:r>
              <a:rPr lang="en-US" sz="1100" dirty="0"/>
              <a:t>(3)</a:t>
            </a:r>
          </a:p>
        </p:txBody>
      </p:sp>
      <p:sp>
        <p:nvSpPr>
          <p:cNvPr id="130" name="_s4115">
            <a:extLst>
              <a:ext uri="{FF2B5EF4-FFF2-40B4-BE49-F238E27FC236}">
                <a16:creationId xmlns:a16="http://schemas.microsoft.com/office/drawing/2014/main" id="{B1CAF356-6905-469C-85BF-889FE2E5C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164" y="4073140"/>
            <a:ext cx="1040177" cy="397788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Administrative</a:t>
            </a:r>
          </a:p>
          <a:p>
            <a:r>
              <a:rPr lang="en-US" sz="1100" dirty="0"/>
              <a:t>Assistant</a:t>
            </a:r>
          </a:p>
        </p:txBody>
      </p:sp>
      <p:sp>
        <p:nvSpPr>
          <p:cNvPr id="123" name="_s4115">
            <a:extLst>
              <a:ext uri="{FF2B5EF4-FFF2-40B4-BE49-F238E27FC236}">
                <a16:creationId xmlns:a16="http://schemas.microsoft.com/office/drawing/2014/main" id="{E3665F10-CEF9-471F-A61D-0315BA18F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164" y="5111872"/>
            <a:ext cx="927650" cy="397788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Sergeant</a:t>
            </a:r>
          </a:p>
          <a:p>
            <a:r>
              <a:rPr lang="en-US" sz="1100" dirty="0"/>
              <a:t>General Inv.</a:t>
            </a:r>
          </a:p>
        </p:txBody>
      </p:sp>
      <p:sp>
        <p:nvSpPr>
          <p:cNvPr id="144" name="_s4115">
            <a:extLst>
              <a:ext uri="{FF2B5EF4-FFF2-40B4-BE49-F238E27FC236}">
                <a16:creationId xmlns:a16="http://schemas.microsoft.com/office/drawing/2014/main" id="{A7105434-DEF9-474F-A505-DDD7FDD36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456" y="5644493"/>
            <a:ext cx="828928" cy="397952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Juvenile</a:t>
            </a:r>
          </a:p>
          <a:p>
            <a:r>
              <a:rPr lang="en-US" sz="1100" dirty="0"/>
              <a:t>Operations</a:t>
            </a:r>
          </a:p>
        </p:txBody>
      </p:sp>
      <p:sp>
        <p:nvSpPr>
          <p:cNvPr id="145" name="_s4115">
            <a:extLst>
              <a:ext uri="{FF2B5EF4-FFF2-40B4-BE49-F238E27FC236}">
                <a16:creationId xmlns:a16="http://schemas.microsoft.com/office/drawing/2014/main" id="{49C6D079-50E8-49B4-977D-29F8E0992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456" y="6165825"/>
            <a:ext cx="1036765" cy="397952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Investigators</a:t>
            </a:r>
          </a:p>
          <a:p>
            <a:r>
              <a:rPr lang="en-US" sz="1100" dirty="0"/>
              <a:t>(4)</a:t>
            </a:r>
          </a:p>
        </p:txBody>
      </p:sp>
      <p:cxnSp>
        <p:nvCxnSpPr>
          <p:cNvPr id="155" name="Connector: Elbow 154">
            <a:extLst>
              <a:ext uri="{FF2B5EF4-FFF2-40B4-BE49-F238E27FC236}">
                <a16:creationId xmlns:a16="http://schemas.microsoft.com/office/drawing/2014/main" id="{E747DB7A-36B6-4959-9629-C2C5A9645CD1}"/>
              </a:ext>
            </a:extLst>
          </p:cNvPr>
          <p:cNvCxnSpPr>
            <a:cxnSpLocks/>
            <a:endCxn id="123" idx="1"/>
          </p:cNvCxnSpPr>
          <p:nvPr/>
        </p:nvCxnSpPr>
        <p:spPr>
          <a:xfrm rot="16200000" flipH="1">
            <a:off x="5423772" y="4567373"/>
            <a:ext cx="1360701" cy="12608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1B0918E9-36FD-4245-813B-2F5432A3C4AD}"/>
              </a:ext>
            </a:extLst>
          </p:cNvPr>
          <p:cNvCxnSpPr>
            <a:cxnSpLocks/>
            <a:endCxn id="130" idx="1"/>
          </p:cNvCxnSpPr>
          <p:nvPr/>
        </p:nvCxnSpPr>
        <p:spPr>
          <a:xfrm>
            <a:off x="6048556" y="4272034"/>
            <a:ext cx="1186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_s4115">
            <a:extLst>
              <a:ext uri="{FF2B5EF4-FFF2-40B4-BE49-F238E27FC236}">
                <a16:creationId xmlns:a16="http://schemas.microsoft.com/office/drawing/2014/main" id="{E37B04EF-E646-4601-AEFE-7DA3D1AD2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1294" y="2607627"/>
            <a:ext cx="1006475" cy="457200"/>
          </a:xfrm>
          <a:prstGeom prst="roundRect">
            <a:avLst>
              <a:gd name="adj" fmla="val 16667"/>
            </a:avLst>
          </a:prstGeom>
          <a:solidFill>
            <a:srgbClr val="4E7C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Major</a:t>
            </a:r>
          </a:p>
        </p:txBody>
      </p:sp>
      <p:cxnSp>
        <p:nvCxnSpPr>
          <p:cNvPr id="192" name="Connector: Elbow 191">
            <a:extLst>
              <a:ext uri="{FF2B5EF4-FFF2-40B4-BE49-F238E27FC236}">
                <a16:creationId xmlns:a16="http://schemas.microsoft.com/office/drawing/2014/main" id="{1277B097-6960-4A9A-8777-F82E9E22FA89}"/>
              </a:ext>
            </a:extLst>
          </p:cNvPr>
          <p:cNvCxnSpPr>
            <a:stCxn id="5" idx="0"/>
            <a:endCxn id="184" idx="2"/>
          </p:cNvCxnSpPr>
          <p:nvPr/>
        </p:nvCxnSpPr>
        <p:spPr>
          <a:xfrm rot="5400000" flipH="1" flipV="1">
            <a:off x="3104771" y="2141961"/>
            <a:ext cx="476894" cy="2322627"/>
          </a:xfrm>
          <a:prstGeom prst="bentConnector3">
            <a:avLst>
              <a:gd name="adj1" fmla="val 7069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_s4115">
            <a:extLst>
              <a:ext uri="{FF2B5EF4-FFF2-40B4-BE49-F238E27FC236}">
                <a16:creationId xmlns:a16="http://schemas.microsoft.com/office/drawing/2014/main" id="{9531BB7D-3682-405F-97C7-74C98A418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175" y="4505385"/>
            <a:ext cx="828928" cy="397952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Bicycle</a:t>
            </a:r>
          </a:p>
          <a:p>
            <a:r>
              <a:rPr lang="en-US" sz="1100" dirty="0"/>
              <a:t>Patrol Unit</a:t>
            </a:r>
          </a:p>
        </p:txBody>
      </p:sp>
      <p:sp>
        <p:nvSpPr>
          <p:cNvPr id="174" name="_s4115">
            <a:extLst>
              <a:ext uri="{FF2B5EF4-FFF2-40B4-BE49-F238E27FC236}">
                <a16:creationId xmlns:a16="http://schemas.microsoft.com/office/drawing/2014/main" id="{AFC4DBC0-E0AF-4DB7-8ADC-DF7B74D74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319" y="4992757"/>
            <a:ext cx="970520" cy="212785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Negotiations</a:t>
            </a:r>
          </a:p>
        </p:txBody>
      </p:sp>
      <p:sp>
        <p:nvSpPr>
          <p:cNvPr id="175" name="_s4115">
            <a:extLst>
              <a:ext uri="{FF2B5EF4-FFF2-40B4-BE49-F238E27FC236}">
                <a16:creationId xmlns:a16="http://schemas.microsoft.com/office/drawing/2014/main" id="{A6D06891-437D-49A8-8175-CB0711D60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483" y="4012629"/>
            <a:ext cx="1061854" cy="397952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Armorer / </a:t>
            </a:r>
          </a:p>
          <a:p>
            <a:r>
              <a:rPr lang="en-US" sz="1100" dirty="0"/>
              <a:t>Range Master</a:t>
            </a:r>
          </a:p>
        </p:txBody>
      </p:sp>
      <p:sp>
        <p:nvSpPr>
          <p:cNvPr id="176" name="_s4115">
            <a:extLst>
              <a:ext uri="{FF2B5EF4-FFF2-40B4-BE49-F238E27FC236}">
                <a16:creationId xmlns:a16="http://schemas.microsoft.com/office/drawing/2014/main" id="{41DDEF76-5A2E-49EB-A8F4-8E5AFDBA7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319" y="5916758"/>
            <a:ext cx="544251" cy="397952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STAR</a:t>
            </a:r>
          </a:p>
          <a:p>
            <a:r>
              <a:rPr lang="en-US" sz="1100" dirty="0"/>
              <a:t>Team</a:t>
            </a:r>
          </a:p>
        </p:txBody>
      </p:sp>
      <p:cxnSp>
        <p:nvCxnSpPr>
          <p:cNvPr id="196" name="Connector: Elbow 195">
            <a:extLst>
              <a:ext uri="{FF2B5EF4-FFF2-40B4-BE49-F238E27FC236}">
                <a16:creationId xmlns:a16="http://schemas.microsoft.com/office/drawing/2014/main" id="{1DE8E76A-ACCF-4C11-95E2-008899B0806E}"/>
              </a:ext>
            </a:extLst>
          </p:cNvPr>
          <p:cNvCxnSpPr>
            <a:cxnSpLocks/>
            <a:endCxn id="176" idx="1"/>
          </p:cNvCxnSpPr>
          <p:nvPr/>
        </p:nvCxnSpPr>
        <p:spPr>
          <a:xfrm>
            <a:off x="4487112" y="3201961"/>
            <a:ext cx="3472207" cy="2913773"/>
          </a:xfrm>
          <a:prstGeom prst="bentConnector3">
            <a:avLst>
              <a:gd name="adj1" fmla="val 9234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C6AF05D2-3638-4BDE-B684-F6852B4430DD}"/>
              </a:ext>
            </a:extLst>
          </p:cNvPr>
          <p:cNvCxnSpPr>
            <a:stCxn id="172" idx="1"/>
          </p:cNvCxnSpPr>
          <p:nvPr/>
        </p:nvCxnSpPr>
        <p:spPr>
          <a:xfrm flipH="1">
            <a:off x="7703056" y="4704361"/>
            <a:ext cx="263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9F1F9BA5-FF6F-4B04-9382-34D7B59846E9}"/>
              </a:ext>
            </a:extLst>
          </p:cNvPr>
          <p:cNvGrpSpPr/>
          <p:nvPr/>
        </p:nvGrpSpPr>
        <p:grpSpPr>
          <a:xfrm>
            <a:off x="7696200" y="5301466"/>
            <a:ext cx="1092047" cy="529280"/>
            <a:chOff x="7696200" y="4555715"/>
            <a:chExt cx="1092047" cy="529280"/>
          </a:xfrm>
        </p:grpSpPr>
        <p:sp>
          <p:nvSpPr>
            <p:cNvPr id="173" name="_s4115">
              <a:extLst>
                <a:ext uri="{FF2B5EF4-FFF2-40B4-BE49-F238E27FC236}">
                  <a16:creationId xmlns:a16="http://schemas.microsoft.com/office/drawing/2014/main" id="{3F75E9F7-763A-4771-ABA3-C2EFEFD7D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9319" y="4555715"/>
              <a:ext cx="828928" cy="529280"/>
            </a:xfrm>
            <a:prstGeom prst="roundRect">
              <a:avLst>
                <a:gd name="adj" fmla="val 16667"/>
              </a:avLst>
            </a:prstGeom>
            <a:solidFill>
              <a:srgbClr val="D6E0FE"/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r>
                <a:rPr lang="en-US" sz="1100" dirty="0"/>
                <a:t>Special</a:t>
              </a:r>
            </a:p>
            <a:p>
              <a:r>
                <a:rPr lang="en-US" sz="1100" dirty="0"/>
                <a:t>Response</a:t>
              </a:r>
            </a:p>
            <a:p>
              <a:r>
                <a:rPr lang="en-US" sz="1100" dirty="0"/>
                <a:t>Team</a:t>
              </a:r>
            </a:p>
          </p:txBody>
        </p: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22A9F900-27F8-479A-AB7B-B8EAFCF2D6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96200" y="4820355"/>
              <a:ext cx="26312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3A42D4A5-229B-4758-99E2-F1A63181D3EA}"/>
              </a:ext>
            </a:extLst>
          </p:cNvPr>
          <p:cNvCxnSpPr>
            <a:cxnSpLocks/>
            <a:endCxn id="174" idx="1"/>
          </p:cNvCxnSpPr>
          <p:nvPr/>
        </p:nvCxnSpPr>
        <p:spPr>
          <a:xfrm>
            <a:off x="7696200" y="5099150"/>
            <a:ext cx="263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4BFB71EE-AAEA-452A-AE98-392B96A4D788}"/>
              </a:ext>
            </a:extLst>
          </p:cNvPr>
          <p:cNvCxnSpPr>
            <a:cxnSpLocks/>
            <a:endCxn id="175" idx="1"/>
          </p:cNvCxnSpPr>
          <p:nvPr/>
        </p:nvCxnSpPr>
        <p:spPr>
          <a:xfrm>
            <a:off x="7702579" y="4211605"/>
            <a:ext cx="264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23E7ADC6-92CF-44F2-AC87-E282C3223866}"/>
              </a:ext>
            </a:extLst>
          </p:cNvPr>
          <p:cNvCxnSpPr>
            <a:stCxn id="122" idx="0"/>
          </p:cNvCxnSpPr>
          <p:nvPr/>
        </p:nvCxnSpPr>
        <p:spPr>
          <a:xfrm flipH="1" flipV="1">
            <a:off x="6296438" y="3212517"/>
            <a:ext cx="1" cy="339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068E9CCA-31A6-47B4-82D9-2F2BAD4CA56B}"/>
              </a:ext>
            </a:extLst>
          </p:cNvPr>
          <p:cNvCxnSpPr>
            <a:stCxn id="86" idx="0"/>
          </p:cNvCxnSpPr>
          <p:nvPr/>
        </p:nvCxnSpPr>
        <p:spPr>
          <a:xfrm flipH="1" flipV="1">
            <a:off x="5081341" y="3201961"/>
            <a:ext cx="2" cy="339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ECBB5F4B-EACC-4FBF-A76E-4E5EEDBAC2DC}"/>
              </a:ext>
            </a:extLst>
          </p:cNvPr>
          <p:cNvCxnSpPr>
            <a:cxnSpLocks/>
            <a:endCxn id="128" idx="1"/>
          </p:cNvCxnSpPr>
          <p:nvPr/>
        </p:nvCxnSpPr>
        <p:spPr>
          <a:xfrm>
            <a:off x="6041081" y="4768515"/>
            <a:ext cx="1329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>
            <a:extLst>
              <a:ext uri="{FF2B5EF4-FFF2-40B4-BE49-F238E27FC236}">
                <a16:creationId xmlns:a16="http://schemas.microsoft.com/office/drawing/2014/main" id="{C669955F-D404-47A6-95D8-6FA59BA98740}"/>
              </a:ext>
            </a:extLst>
          </p:cNvPr>
          <p:cNvSpPr txBox="1"/>
          <p:nvPr/>
        </p:nvSpPr>
        <p:spPr>
          <a:xfrm>
            <a:off x="7676040" y="3396563"/>
            <a:ext cx="990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dirty="0"/>
              <a:t>Special Operations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B0E8BE1A-BE36-4567-87BA-8ADA7F77871E}"/>
              </a:ext>
            </a:extLst>
          </p:cNvPr>
          <p:cNvSpPr txBox="1"/>
          <p:nvPr/>
        </p:nvSpPr>
        <p:spPr>
          <a:xfrm>
            <a:off x="5157628" y="2958983"/>
            <a:ext cx="16280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Police Operations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F3EB59D5-99C4-451D-9E2A-A667CDFC6725}"/>
              </a:ext>
            </a:extLst>
          </p:cNvPr>
          <p:cNvSpPr txBox="1"/>
          <p:nvPr/>
        </p:nvSpPr>
        <p:spPr>
          <a:xfrm>
            <a:off x="2429157" y="2958983"/>
            <a:ext cx="16280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Administration</a:t>
            </a:r>
          </a:p>
        </p:txBody>
      </p:sp>
      <p:sp>
        <p:nvSpPr>
          <p:cNvPr id="252" name="TextBox 29">
            <a:extLst>
              <a:ext uri="{FF2B5EF4-FFF2-40B4-BE49-F238E27FC236}">
                <a16:creationId xmlns:a16="http://schemas.microsoft.com/office/drawing/2014/main" id="{A5DE4F13-36E2-4B05-AF3C-8D04C32D2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254" name="_s4115">
            <a:extLst>
              <a:ext uri="{FF2B5EF4-FFF2-40B4-BE49-F238E27FC236}">
                <a16:creationId xmlns:a16="http://schemas.microsoft.com/office/drawing/2014/main" id="{B560BCCF-CF74-4B50-AA54-EAE0ECC3F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9621" y="1999935"/>
            <a:ext cx="1076726" cy="397952"/>
          </a:xfrm>
          <a:prstGeom prst="roundRect">
            <a:avLst>
              <a:gd name="adj" fmla="val 16667"/>
            </a:avLst>
          </a:prstGeom>
          <a:solidFill>
            <a:srgbClr val="D6E0FE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Internal Affairs</a:t>
            </a:r>
          </a:p>
        </p:txBody>
      </p: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EF407DBA-AC21-4326-9D38-FF49AD2EEC7B}"/>
              </a:ext>
            </a:extLst>
          </p:cNvPr>
          <p:cNvCxnSpPr>
            <a:stCxn id="254" idx="1"/>
          </p:cNvCxnSpPr>
          <p:nvPr/>
        </p:nvCxnSpPr>
        <p:spPr>
          <a:xfrm flipH="1">
            <a:off x="4504530" y="2198911"/>
            <a:ext cx="6050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1104096E-2B3E-4C77-B392-1EA7CD7DB783}"/>
              </a:ext>
            </a:extLst>
          </p:cNvPr>
          <p:cNvCxnSpPr>
            <a:endCxn id="145" idx="1"/>
          </p:cNvCxnSpPr>
          <p:nvPr/>
        </p:nvCxnSpPr>
        <p:spPr>
          <a:xfrm rot="16200000" flipH="1">
            <a:off x="5953877" y="5852221"/>
            <a:ext cx="855141" cy="1700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5BD2C319-9068-4DA7-91C3-A56D525A5ABB}"/>
              </a:ext>
            </a:extLst>
          </p:cNvPr>
          <p:cNvCxnSpPr>
            <a:cxnSpLocks/>
            <a:stCxn id="144" idx="1"/>
          </p:cNvCxnSpPr>
          <p:nvPr/>
        </p:nvCxnSpPr>
        <p:spPr>
          <a:xfrm flipH="1">
            <a:off x="6296438" y="5843469"/>
            <a:ext cx="1700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57836164-152F-4333-A806-C7866267B93D}"/>
              </a:ext>
            </a:extLst>
          </p:cNvPr>
          <p:cNvGrpSpPr/>
          <p:nvPr/>
        </p:nvGrpSpPr>
        <p:grpSpPr>
          <a:xfrm>
            <a:off x="203868" y="162853"/>
            <a:ext cx="2825850" cy="415498"/>
            <a:chOff x="91282" y="288894"/>
            <a:chExt cx="2825850" cy="415498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68194F33-C4C9-4CE6-9FC3-A3A65AD642CB}"/>
                </a:ext>
              </a:extLst>
            </p:cNvPr>
            <p:cNvSpPr txBox="1"/>
            <p:nvPr/>
          </p:nvSpPr>
          <p:spPr>
            <a:xfrm>
              <a:off x="932402" y="288894"/>
              <a:ext cx="1984730" cy="4154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These are not full-time positions / functions. They are special assignments preformed by staff as needed / required.</a:t>
              </a:r>
            </a:p>
          </p:txBody>
        </p:sp>
        <p:sp>
          <p:nvSpPr>
            <p:cNvPr id="271" name="_s4115">
              <a:extLst>
                <a:ext uri="{FF2B5EF4-FFF2-40B4-BE49-F238E27FC236}">
                  <a16:creationId xmlns:a16="http://schemas.microsoft.com/office/drawing/2014/main" id="{3744998B-A020-4F7B-A827-E4361CF94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82" y="362238"/>
              <a:ext cx="535071" cy="275907"/>
            </a:xfrm>
            <a:prstGeom prst="roundRect">
              <a:avLst>
                <a:gd name="adj" fmla="val 16667"/>
              </a:avLst>
            </a:prstGeom>
            <a:solidFill>
              <a:srgbClr val="D6E0FE"/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sz="1100" dirty="0"/>
            </a:p>
          </p:txBody>
        </p: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398EA35-4D5D-44D0-BB61-1BAC4F250137}"/>
                </a:ext>
              </a:extLst>
            </p:cNvPr>
            <p:cNvCxnSpPr>
              <a:stCxn id="270" idx="1"/>
              <a:endCxn id="271" idx="3"/>
            </p:cNvCxnSpPr>
            <p:nvPr/>
          </p:nvCxnSpPr>
          <p:spPr>
            <a:xfrm flipH="1">
              <a:off x="626353" y="496643"/>
              <a:ext cx="306049" cy="354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9544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_s4116"/>
          <p:cNvSpPr>
            <a:spLocks noChangeArrowheads="1"/>
          </p:cNvSpPr>
          <p:nvPr/>
        </p:nvSpPr>
        <p:spPr bwMode="auto">
          <a:xfrm>
            <a:off x="2209800" y="2514600"/>
            <a:ext cx="1006475" cy="88900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Warehouse</a:t>
            </a:r>
          </a:p>
          <a:p>
            <a:r>
              <a:rPr lang="en-US" sz="1100" b="0" dirty="0"/>
              <a:t>Supervisor</a:t>
            </a:r>
          </a:p>
        </p:txBody>
      </p:sp>
      <p:sp>
        <p:nvSpPr>
          <p:cNvPr id="13320" name="Line 7"/>
          <p:cNvSpPr>
            <a:spLocks noChangeShapeType="1"/>
          </p:cNvSpPr>
          <p:nvPr/>
        </p:nvSpPr>
        <p:spPr bwMode="auto">
          <a:xfrm>
            <a:off x="4563035" y="53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2" name="Line 9"/>
          <p:cNvSpPr>
            <a:spLocks noChangeShapeType="1"/>
          </p:cNvSpPr>
          <p:nvPr/>
        </p:nvSpPr>
        <p:spPr bwMode="auto">
          <a:xfrm>
            <a:off x="2895600" y="426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8" name="_s4116"/>
          <p:cNvSpPr>
            <a:spLocks noChangeArrowheads="1"/>
          </p:cNvSpPr>
          <p:nvPr/>
        </p:nvSpPr>
        <p:spPr bwMode="auto">
          <a:xfrm>
            <a:off x="3771900" y="1066800"/>
            <a:ext cx="1600200" cy="76200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Purchasing Director</a:t>
            </a:r>
          </a:p>
        </p:txBody>
      </p:sp>
      <p:sp>
        <p:nvSpPr>
          <p:cNvPr id="13329" name="_s4117"/>
          <p:cNvSpPr>
            <a:spLocks noChangeArrowheads="1"/>
          </p:cNvSpPr>
          <p:nvPr/>
        </p:nvSpPr>
        <p:spPr bwMode="auto">
          <a:xfrm>
            <a:off x="6172200" y="2514600"/>
            <a:ext cx="1006475" cy="88900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Fleet</a:t>
            </a:r>
          </a:p>
          <a:p>
            <a:r>
              <a:rPr lang="en-US" sz="1100" b="0" dirty="0"/>
              <a:t>Maintenance</a:t>
            </a:r>
          </a:p>
          <a:p>
            <a:r>
              <a:rPr lang="en-US" sz="1100" b="0" dirty="0"/>
              <a:t>Supervisor</a:t>
            </a:r>
          </a:p>
        </p:txBody>
      </p:sp>
      <p:sp>
        <p:nvSpPr>
          <p:cNvPr id="13330" name="_s4117"/>
          <p:cNvSpPr>
            <a:spLocks noChangeArrowheads="1"/>
          </p:cNvSpPr>
          <p:nvPr/>
        </p:nvSpPr>
        <p:spPr bwMode="auto">
          <a:xfrm>
            <a:off x="6172200" y="3683000"/>
            <a:ext cx="1006475" cy="88900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Mechanic</a:t>
            </a:r>
          </a:p>
          <a:p>
            <a:r>
              <a:rPr lang="en-US" sz="1100" b="0" dirty="0"/>
              <a:t>(3) </a:t>
            </a:r>
          </a:p>
        </p:txBody>
      </p:sp>
      <p:cxnSp>
        <p:nvCxnSpPr>
          <p:cNvPr id="3" name="Elbow Connector 2"/>
          <p:cNvCxnSpPr>
            <a:stCxn id="13328" idx="2"/>
            <a:endCxn id="13317" idx="0"/>
          </p:cNvCxnSpPr>
          <p:nvPr/>
        </p:nvCxnSpPr>
        <p:spPr>
          <a:xfrm rot="5400000">
            <a:off x="3299619" y="1242219"/>
            <a:ext cx="685800" cy="1858962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lbow Connector 4"/>
          <p:cNvCxnSpPr>
            <a:stCxn id="13328" idx="2"/>
            <a:endCxn id="13329" idx="0"/>
          </p:cNvCxnSpPr>
          <p:nvPr/>
        </p:nvCxnSpPr>
        <p:spPr>
          <a:xfrm rot="16200000" flipH="1">
            <a:off x="5280819" y="1119981"/>
            <a:ext cx="685800" cy="210343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_s4116"/>
          <p:cNvSpPr>
            <a:spLocks noChangeArrowheads="1"/>
          </p:cNvSpPr>
          <p:nvPr/>
        </p:nvSpPr>
        <p:spPr bwMode="auto">
          <a:xfrm>
            <a:off x="2209800" y="3683000"/>
            <a:ext cx="1006475" cy="88900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Warehouse</a:t>
            </a:r>
          </a:p>
          <a:p>
            <a:r>
              <a:rPr lang="en-US" sz="1100" b="0" dirty="0"/>
              <a:t>Worker</a:t>
            </a:r>
          </a:p>
          <a:p>
            <a:r>
              <a:rPr lang="en-US" sz="1100" b="0" dirty="0"/>
              <a:t>(2)</a:t>
            </a:r>
          </a:p>
        </p:txBody>
      </p:sp>
      <p:cxnSp>
        <p:nvCxnSpPr>
          <p:cNvPr id="4" name="Straight Connector 3"/>
          <p:cNvCxnSpPr>
            <a:stCxn id="13317" idx="2"/>
            <a:endCxn id="15" idx="0"/>
          </p:cNvCxnSpPr>
          <p:nvPr/>
        </p:nvCxnSpPr>
        <p:spPr>
          <a:xfrm>
            <a:off x="2713038" y="3403600"/>
            <a:ext cx="0" cy="2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85BF87-C723-4E2E-A15A-676302490D1E}"/>
              </a:ext>
            </a:extLst>
          </p:cNvPr>
          <p:cNvCxnSpPr>
            <a:stCxn id="13329" idx="2"/>
            <a:endCxn id="13330" idx="0"/>
          </p:cNvCxnSpPr>
          <p:nvPr/>
        </p:nvCxnSpPr>
        <p:spPr>
          <a:xfrm>
            <a:off x="6675438" y="3403600"/>
            <a:ext cx="0" cy="2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utoShape 121">
            <a:hlinkClick r:id="rId2" action="ppaction://hlinksldjump"/>
            <a:extLst>
              <a:ext uri="{FF2B5EF4-FFF2-40B4-BE49-F238E27FC236}">
                <a16:creationId xmlns:a16="http://schemas.microsoft.com/office/drawing/2014/main" id="{DF3B1A8C-41A7-4AC7-9B48-F037D9F87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4435" y="149929"/>
            <a:ext cx="457200" cy="373271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J</a:t>
            </a:r>
          </a:p>
        </p:txBody>
      </p:sp>
      <p:pic>
        <p:nvPicPr>
          <p:cNvPr id="23" name="Picture 7">
            <a:extLst>
              <a:ext uri="{FF2B5EF4-FFF2-40B4-BE49-F238E27FC236}">
                <a16:creationId xmlns:a16="http://schemas.microsoft.com/office/drawing/2014/main" id="{C79AC86C-094F-4D5E-AEB0-5F15B38FF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4" name="TextBox 29">
            <a:extLst>
              <a:ext uri="{FF2B5EF4-FFF2-40B4-BE49-F238E27FC236}">
                <a16:creationId xmlns:a16="http://schemas.microsoft.com/office/drawing/2014/main" id="{A71BCEC2-16A9-4DDC-9302-C85E31BA4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17"/>
          <p:cNvSpPr>
            <a:spLocks noChangeArrowheads="1"/>
          </p:cNvSpPr>
          <p:nvPr/>
        </p:nvSpPr>
        <p:spPr bwMode="auto">
          <a:xfrm>
            <a:off x="3871295" y="52847"/>
            <a:ext cx="457200" cy="381000"/>
          </a:xfrm>
          <a:prstGeom prst="flowChartOffpageConnec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K</a:t>
            </a:r>
          </a:p>
        </p:txBody>
      </p:sp>
      <p:sp>
        <p:nvSpPr>
          <p:cNvPr id="12291" name="_s4115"/>
          <p:cNvSpPr>
            <a:spLocks noChangeArrowheads="1"/>
          </p:cNvSpPr>
          <p:nvPr/>
        </p:nvSpPr>
        <p:spPr bwMode="auto">
          <a:xfrm>
            <a:off x="5010430" y="1509608"/>
            <a:ext cx="1004888" cy="471592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Administrative</a:t>
            </a:r>
          </a:p>
          <a:p>
            <a:r>
              <a:rPr lang="en-US" sz="1100" b="0" dirty="0"/>
              <a:t>Assistant</a:t>
            </a:r>
          </a:p>
        </p:txBody>
      </p:sp>
      <p:sp>
        <p:nvSpPr>
          <p:cNvPr id="12292" name="_s4116"/>
          <p:cNvSpPr>
            <a:spLocks noChangeArrowheads="1"/>
          </p:cNvSpPr>
          <p:nvPr/>
        </p:nvSpPr>
        <p:spPr bwMode="auto">
          <a:xfrm>
            <a:off x="3596659" y="2157857"/>
            <a:ext cx="1006475" cy="522357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Supervisor</a:t>
            </a:r>
          </a:p>
        </p:txBody>
      </p:sp>
      <p:sp>
        <p:nvSpPr>
          <p:cNvPr id="12293" name="_s4117"/>
          <p:cNvSpPr>
            <a:spLocks noChangeArrowheads="1"/>
          </p:cNvSpPr>
          <p:nvPr/>
        </p:nvSpPr>
        <p:spPr bwMode="auto">
          <a:xfrm>
            <a:off x="3520460" y="794871"/>
            <a:ext cx="1158875" cy="6858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Street </a:t>
            </a:r>
          </a:p>
          <a:p>
            <a:r>
              <a:rPr lang="en-US" sz="1100" b="0" dirty="0"/>
              <a:t>&amp; Sanitation</a:t>
            </a:r>
          </a:p>
          <a:p>
            <a:r>
              <a:rPr lang="en-US" sz="1100" b="0" dirty="0"/>
              <a:t>Manager</a:t>
            </a:r>
          </a:p>
        </p:txBody>
      </p:sp>
      <p:sp>
        <p:nvSpPr>
          <p:cNvPr id="12294" name="_s4116"/>
          <p:cNvSpPr>
            <a:spLocks noChangeArrowheads="1"/>
          </p:cNvSpPr>
          <p:nvPr/>
        </p:nvSpPr>
        <p:spPr bwMode="auto">
          <a:xfrm>
            <a:off x="1449342" y="3919070"/>
            <a:ext cx="925707" cy="6096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Rear Loader</a:t>
            </a:r>
          </a:p>
          <a:p>
            <a:r>
              <a:rPr lang="en-US" sz="1100" b="0" dirty="0"/>
              <a:t>Driver</a:t>
            </a:r>
          </a:p>
          <a:p>
            <a:r>
              <a:rPr lang="en-US" sz="1100" b="0" dirty="0"/>
              <a:t>(2)</a:t>
            </a:r>
          </a:p>
        </p:txBody>
      </p:sp>
      <p:sp>
        <p:nvSpPr>
          <p:cNvPr id="12295" name="_s4117"/>
          <p:cNvSpPr>
            <a:spLocks noChangeArrowheads="1"/>
          </p:cNvSpPr>
          <p:nvPr/>
        </p:nvSpPr>
        <p:spPr bwMode="auto">
          <a:xfrm>
            <a:off x="4396404" y="3928358"/>
            <a:ext cx="1295400" cy="589854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Heavy Equipment</a:t>
            </a:r>
          </a:p>
          <a:p>
            <a:r>
              <a:rPr lang="en-US" sz="1100" b="0" dirty="0"/>
              <a:t>Operator </a:t>
            </a:r>
          </a:p>
          <a:p>
            <a:r>
              <a:rPr lang="en-US" sz="1100" b="0" dirty="0"/>
              <a:t>(2)</a:t>
            </a:r>
          </a:p>
        </p:txBody>
      </p:sp>
      <p:sp>
        <p:nvSpPr>
          <p:cNvPr id="12296" name="_s4116"/>
          <p:cNvSpPr>
            <a:spLocks noChangeArrowheads="1"/>
          </p:cNvSpPr>
          <p:nvPr/>
        </p:nvSpPr>
        <p:spPr bwMode="auto">
          <a:xfrm>
            <a:off x="7059099" y="3929013"/>
            <a:ext cx="1097755" cy="6096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050" b="0" dirty="0"/>
              <a:t>Sign &amp; Marking </a:t>
            </a:r>
          </a:p>
          <a:p>
            <a:r>
              <a:rPr lang="en-US" sz="1050" b="0" dirty="0"/>
              <a:t>Worker / Maint. </a:t>
            </a:r>
          </a:p>
          <a:p>
            <a:r>
              <a:rPr lang="en-US" sz="1050" b="0" dirty="0"/>
              <a:t>Specialist</a:t>
            </a:r>
          </a:p>
        </p:txBody>
      </p:sp>
      <p:sp>
        <p:nvSpPr>
          <p:cNvPr id="12297" name="_s4116"/>
          <p:cNvSpPr>
            <a:spLocks noChangeArrowheads="1"/>
          </p:cNvSpPr>
          <p:nvPr/>
        </p:nvSpPr>
        <p:spPr bwMode="auto">
          <a:xfrm>
            <a:off x="8229600" y="3919070"/>
            <a:ext cx="685800" cy="6096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Utility</a:t>
            </a:r>
          </a:p>
          <a:p>
            <a:r>
              <a:rPr lang="en-US" sz="1100" b="0" dirty="0"/>
              <a:t>Worker </a:t>
            </a:r>
          </a:p>
          <a:p>
            <a:r>
              <a:rPr lang="en-US" sz="1100" b="0" dirty="0"/>
              <a:t>(5)</a:t>
            </a:r>
          </a:p>
        </p:txBody>
      </p:sp>
      <p:sp>
        <p:nvSpPr>
          <p:cNvPr id="12298" name="_s4116"/>
          <p:cNvSpPr>
            <a:spLocks noChangeArrowheads="1"/>
          </p:cNvSpPr>
          <p:nvPr/>
        </p:nvSpPr>
        <p:spPr bwMode="auto">
          <a:xfrm>
            <a:off x="381000" y="3919070"/>
            <a:ext cx="990600" cy="6096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Front Loader</a:t>
            </a:r>
          </a:p>
          <a:p>
            <a:r>
              <a:rPr lang="en-US" sz="1100" b="0" dirty="0"/>
              <a:t>Driver</a:t>
            </a:r>
          </a:p>
          <a:p>
            <a:r>
              <a:rPr lang="en-US" sz="1100" b="0" dirty="0"/>
              <a:t>(2)</a:t>
            </a:r>
          </a:p>
        </p:txBody>
      </p:sp>
      <p:sp>
        <p:nvSpPr>
          <p:cNvPr id="12299" name="_s4116"/>
          <p:cNvSpPr>
            <a:spLocks noChangeArrowheads="1"/>
          </p:cNvSpPr>
          <p:nvPr/>
        </p:nvSpPr>
        <p:spPr bwMode="auto">
          <a:xfrm>
            <a:off x="1551016" y="4842435"/>
            <a:ext cx="722358" cy="533400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Utility</a:t>
            </a:r>
          </a:p>
          <a:p>
            <a:r>
              <a:rPr lang="en-US" sz="1100" b="0" dirty="0"/>
              <a:t>Worker </a:t>
            </a:r>
          </a:p>
          <a:p>
            <a:r>
              <a:rPr lang="en-US" sz="1100" b="0" dirty="0"/>
              <a:t>(4)</a:t>
            </a:r>
          </a:p>
        </p:txBody>
      </p:sp>
      <p:sp>
        <p:nvSpPr>
          <p:cNvPr id="12300" name="_s4116"/>
          <p:cNvSpPr>
            <a:spLocks noChangeArrowheads="1"/>
          </p:cNvSpPr>
          <p:nvPr/>
        </p:nvSpPr>
        <p:spPr bwMode="auto">
          <a:xfrm>
            <a:off x="5738110" y="3919070"/>
            <a:ext cx="1243247" cy="599143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Light Equipment</a:t>
            </a:r>
          </a:p>
          <a:p>
            <a:r>
              <a:rPr lang="en-US" sz="1100" b="0" dirty="0"/>
              <a:t>Operator </a:t>
            </a:r>
          </a:p>
          <a:p>
            <a:r>
              <a:rPr lang="en-US" sz="1100" b="0" dirty="0"/>
              <a:t>(2)</a:t>
            </a:r>
          </a:p>
        </p:txBody>
      </p:sp>
      <p:sp>
        <p:nvSpPr>
          <p:cNvPr id="12301" name="Line 34"/>
          <p:cNvSpPr>
            <a:spLocks noChangeShapeType="1"/>
          </p:cNvSpPr>
          <p:nvPr/>
        </p:nvSpPr>
        <p:spPr bwMode="auto">
          <a:xfrm flipH="1" flipV="1">
            <a:off x="4099895" y="433847"/>
            <a:ext cx="0" cy="361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34" name="Elbow Connector 33"/>
          <p:cNvCxnSpPr>
            <a:cxnSpLocks/>
            <a:stCxn id="12293" idx="2"/>
            <a:endCxn id="12292" idx="0"/>
          </p:cNvCxnSpPr>
          <p:nvPr/>
        </p:nvCxnSpPr>
        <p:spPr>
          <a:xfrm rot="5400000">
            <a:off x="3761305" y="1819264"/>
            <a:ext cx="677186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hape 38"/>
          <p:cNvCxnSpPr>
            <a:cxnSpLocks/>
            <a:stCxn id="41" idx="1"/>
            <a:endCxn id="12298" idx="0"/>
          </p:cNvCxnSpPr>
          <p:nvPr/>
        </p:nvCxnSpPr>
        <p:spPr>
          <a:xfrm rot="10800000" flipV="1">
            <a:off x="876301" y="3289814"/>
            <a:ext cx="2720359" cy="62925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2" name="TextBox 61"/>
          <p:cNvSpPr txBox="1">
            <a:spLocks noChangeArrowheads="1"/>
          </p:cNvSpPr>
          <p:nvPr/>
        </p:nvSpPr>
        <p:spPr bwMode="auto">
          <a:xfrm>
            <a:off x="2208644" y="3040565"/>
            <a:ext cx="930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Sanitation</a:t>
            </a:r>
          </a:p>
        </p:txBody>
      </p:sp>
      <p:sp>
        <p:nvSpPr>
          <p:cNvPr id="12313" name="TextBox 62"/>
          <p:cNvSpPr txBox="1">
            <a:spLocks noChangeArrowheads="1"/>
          </p:cNvSpPr>
          <p:nvPr/>
        </p:nvSpPr>
        <p:spPr bwMode="auto">
          <a:xfrm>
            <a:off x="5145895" y="3048000"/>
            <a:ext cx="619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Street</a:t>
            </a:r>
          </a:p>
        </p:txBody>
      </p:sp>
      <p:sp>
        <p:nvSpPr>
          <p:cNvPr id="41" name="_s4116"/>
          <p:cNvSpPr>
            <a:spLocks noChangeArrowheads="1"/>
          </p:cNvSpPr>
          <p:nvPr/>
        </p:nvSpPr>
        <p:spPr bwMode="auto">
          <a:xfrm>
            <a:off x="3596659" y="3024701"/>
            <a:ext cx="1006475" cy="530225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Assistant </a:t>
            </a:r>
          </a:p>
          <a:p>
            <a:r>
              <a:rPr lang="en-US" sz="1100" b="0" dirty="0"/>
              <a:t>Supervisor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BE2C98B-159B-494C-B29C-515ED5D834FE}"/>
              </a:ext>
            </a:extLst>
          </p:cNvPr>
          <p:cNvCxnSpPr>
            <a:cxnSpLocks/>
            <a:stCxn id="12292" idx="2"/>
            <a:endCxn id="41" idx="0"/>
          </p:cNvCxnSpPr>
          <p:nvPr/>
        </p:nvCxnSpPr>
        <p:spPr>
          <a:xfrm>
            <a:off x="4099897" y="2680214"/>
            <a:ext cx="0" cy="3444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38C216C-7289-4848-92DD-1850898A004A}"/>
              </a:ext>
            </a:extLst>
          </p:cNvPr>
          <p:cNvCxnSpPr>
            <a:cxnSpLocks/>
            <a:stCxn id="12294" idx="2"/>
            <a:endCxn id="12299" idx="0"/>
          </p:cNvCxnSpPr>
          <p:nvPr/>
        </p:nvCxnSpPr>
        <p:spPr>
          <a:xfrm flipH="1">
            <a:off x="1912195" y="4528670"/>
            <a:ext cx="1" cy="3137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2F459297-C7DB-4E0F-89F1-59660A548648}"/>
              </a:ext>
            </a:extLst>
          </p:cNvPr>
          <p:cNvCxnSpPr>
            <a:cxnSpLocks/>
            <a:stCxn id="12293" idx="3"/>
            <a:endCxn id="12291" idx="0"/>
          </p:cNvCxnSpPr>
          <p:nvPr/>
        </p:nvCxnSpPr>
        <p:spPr>
          <a:xfrm>
            <a:off x="4679335" y="1137771"/>
            <a:ext cx="833539" cy="37183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7">
            <a:extLst>
              <a:ext uri="{FF2B5EF4-FFF2-40B4-BE49-F238E27FC236}">
                <a16:creationId xmlns:a16="http://schemas.microsoft.com/office/drawing/2014/main" id="{56EC453B-92FC-4A7E-A678-313162447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2" name="TextBox 29">
            <a:extLst>
              <a:ext uri="{FF2B5EF4-FFF2-40B4-BE49-F238E27FC236}">
                <a16:creationId xmlns:a16="http://schemas.microsoft.com/office/drawing/2014/main" id="{A9CD55FC-6CEA-4A16-9C6A-272848F42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50" name="_s4117">
            <a:extLst>
              <a:ext uri="{FF2B5EF4-FFF2-40B4-BE49-F238E27FC236}">
                <a16:creationId xmlns:a16="http://schemas.microsoft.com/office/drawing/2014/main" id="{CBBB19F7-3197-4CF0-A34F-7FBC975F2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329" y="3913840"/>
            <a:ext cx="1231325" cy="604372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Heavy Equipment</a:t>
            </a:r>
          </a:p>
          <a:p>
            <a:r>
              <a:rPr lang="en-US" sz="1100" b="0" dirty="0"/>
              <a:t>Operator </a:t>
            </a:r>
          </a:p>
          <a:p>
            <a:r>
              <a:rPr lang="en-US" sz="1100" b="0" dirty="0"/>
              <a:t>(2)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AC39B350-2FC6-499E-952A-64755C18A1F8}"/>
              </a:ext>
            </a:extLst>
          </p:cNvPr>
          <p:cNvCxnSpPr>
            <a:stCxn id="41" idx="3"/>
            <a:endCxn id="12297" idx="0"/>
          </p:cNvCxnSpPr>
          <p:nvPr/>
        </p:nvCxnSpPr>
        <p:spPr>
          <a:xfrm>
            <a:off x="4603134" y="3289814"/>
            <a:ext cx="3969366" cy="62925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5E68FEB-551F-43B6-8E72-F4A6660A8989}"/>
              </a:ext>
            </a:extLst>
          </p:cNvPr>
          <p:cNvCxnSpPr>
            <a:cxnSpLocks/>
            <a:stCxn id="12296" idx="0"/>
          </p:cNvCxnSpPr>
          <p:nvPr/>
        </p:nvCxnSpPr>
        <p:spPr>
          <a:xfrm flipH="1" flipV="1">
            <a:off x="7607976" y="3300925"/>
            <a:ext cx="1" cy="628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5C1C633-5E09-4C85-B17F-9D4484E1DF20}"/>
              </a:ext>
            </a:extLst>
          </p:cNvPr>
          <p:cNvCxnSpPr>
            <a:cxnSpLocks/>
            <a:stCxn id="12300" idx="0"/>
          </p:cNvCxnSpPr>
          <p:nvPr/>
        </p:nvCxnSpPr>
        <p:spPr>
          <a:xfrm flipV="1">
            <a:off x="6359734" y="3299758"/>
            <a:ext cx="0" cy="619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C00DAB0-6511-44F6-8FF8-D7D58E4E615D}"/>
              </a:ext>
            </a:extLst>
          </p:cNvPr>
          <p:cNvCxnSpPr>
            <a:cxnSpLocks/>
            <a:stCxn id="12295" idx="0"/>
          </p:cNvCxnSpPr>
          <p:nvPr/>
        </p:nvCxnSpPr>
        <p:spPr>
          <a:xfrm flipV="1">
            <a:off x="5044104" y="3290047"/>
            <a:ext cx="3025" cy="6383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05" name="Straight Connector 12304">
            <a:extLst>
              <a:ext uri="{FF2B5EF4-FFF2-40B4-BE49-F238E27FC236}">
                <a16:creationId xmlns:a16="http://schemas.microsoft.com/office/drawing/2014/main" id="{6F442DEB-CE10-4509-8475-4166243D7F25}"/>
              </a:ext>
            </a:extLst>
          </p:cNvPr>
          <p:cNvCxnSpPr>
            <a:stCxn id="50" idx="0"/>
          </p:cNvCxnSpPr>
          <p:nvPr/>
        </p:nvCxnSpPr>
        <p:spPr>
          <a:xfrm flipH="1" flipV="1">
            <a:off x="3071991" y="3299758"/>
            <a:ext cx="1" cy="6140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07" name="Straight Connector 12306">
            <a:extLst>
              <a:ext uri="{FF2B5EF4-FFF2-40B4-BE49-F238E27FC236}">
                <a16:creationId xmlns:a16="http://schemas.microsoft.com/office/drawing/2014/main" id="{E09E0D42-E3AA-42AF-8435-30EBF9BF582C}"/>
              </a:ext>
            </a:extLst>
          </p:cNvPr>
          <p:cNvCxnSpPr>
            <a:stCxn id="12294" idx="0"/>
          </p:cNvCxnSpPr>
          <p:nvPr/>
        </p:nvCxnSpPr>
        <p:spPr>
          <a:xfrm flipH="1" flipV="1">
            <a:off x="1907452" y="3289813"/>
            <a:ext cx="4744" cy="6292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_s2145">
            <a:extLst>
              <a:ext uri="{FF2B5EF4-FFF2-40B4-BE49-F238E27FC236}">
                <a16:creationId xmlns:a16="http://schemas.microsoft.com/office/drawing/2014/main" id="{A44E51C8-4A68-424C-9529-DA551D622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2898" y="948722"/>
            <a:ext cx="893260" cy="355456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Administrative</a:t>
            </a:r>
          </a:p>
          <a:p>
            <a:r>
              <a:rPr lang="en-US" sz="900" dirty="0"/>
              <a:t>Assistant</a:t>
            </a:r>
          </a:p>
        </p:txBody>
      </p:sp>
      <p:sp>
        <p:nvSpPr>
          <p:cNvPr id="5" name="_s2145">
            <a:extLst>
              <a:ext uri="{FF2B5EF4-FFF2-40B4-BE49-F238E27FC236}">
                <a16:creationId xmlns:a16="http://schemas.microsoft.com/office/drawing/2014/main" id="{7DE6B48F-0A8B-47AA-B8D8-FA288BE83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362" y="695995"/>
            <a:ext cx="1069702" cy="356744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Water Resources </a:t>
            </a:r>
          </a:p>
          <a:p>
            <a:r>
              <a:rPr lang="en-US" sz="900" dirty="0"/>
              <a:t>General Manager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B48B6B2C-C52D-4643-8494-DC0E8ABE3587}"/>
              </a:ext>
            </a:extLst>
          </p:cNvPr>
          <p:cNvCxnSpPr>
            <a:cxnSpLocks/>
            <a:stCxn id="5" idx="1"/>
            <a:endCxn id="4" idx="0"/>
          </p:cNvCxnSpPr>
          <p:nvPr/>
        </p:nvCxnSpPr>
        <p:spPr>
          <a:xfrm rot="10800000" flipV="1">
            <a:off x="3509528" y="874366"/>
            <a:ext cx="625834" cy="7435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_s4115">
            <a:extLst>
              <a:ext uri="{FF2B5EF4-FFF2-40B4-BE49-F238E27FC236}">
                <a16:creationId xmlns:a16="http://schemas.microsoft.com/office/drawing/2014/main" id="{20D229E7-3F7D-421E-B42F-265BF1B6E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194" y="2184978"/>
            <a:ext cx="841439" cy="31385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Administrative</a:t>
            </a:r>
          </a:p>
          <a:p>
            <a:r>
              <a:rPr lang="en-US" sz="800" dirty="0"/>
              <a:t>Assistant</a:t>
            </a:r>
          </a:p>
        </p:txBody>
      </p:sp>
      <p:sp>
        <p:nvSpPr>
          <p:cNvPr id="8" name="_s4116">
            <a:extLst>
              <a:ext uri="{FF2B5EF4-FFF2-40B4-BE49-F238E27FC236}">
                <a16:creationId xmlns:a16="http://schemas.microsoft.com/office/drawing/2014/main" id="{066BD8D6-5352-4C9A-922E-DD08E1878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790" y="1620852"/>
            <a:ext cx="1069701" cy="39463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 Resources</a:t>
            </a:r>
          </a:p>
          <a:p>
            <a:r>
              <a:rPr lang="en-US" sz="800" dirty="0"/>
              <a:t>Facilities Manager</a:t>
            </a:r>
          </a:p>
        </p:txBody>
      </p:sp>
      <p:sp>
        <p:nvSpPr>
          <p:cNvPr id="10" name="_s4117">
            <a:extLst>
              <a:ext uri="{FF2B5EF4-FFF2-40B4-BE49-F238E27FC236}">
                <a16:creationId xmlns:a16="http://schemas.microsoft.com/office/drawing/2014/main" id="{4833A542-02E1-4B79-AB38-3BD63AD2E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169" y="3585876"/>
            <a:ext cx="690578" cy="44396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WR</a:t>
            </a:r>
          </a:p>
          <a:p>
            <a:r>
              <a:rPr lang="en-US" sz="800" dirty="0"/>
              <a:t>Maintenance</a:t>
            </a:r>
          </a:p>
          <a:p>
            <a:r>
              <a:rPr lang="en-US" sz="800" dirty="0"/>
              <a:t>Supervisor</a:t>
            </a:r>
          </a:p>
        </p:txBody>
      </p:sp>
      <p:sp>
        <p:nvSpPr>
          <p:cNvPr id="11" name="_s4117">
            <a:extLst>
              <a:ext uri="{FF2B5EF4-FFF2-40B4-BE49-F238E27FC236}">
                <a16:creationId xmlns:a16="http://schemas.microsoft.com/office/drawing/2014/main" id="{C6118E78-689A-4659-8E22-FF948584D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2720" y="3878629"/>
            <a:ext cx="610469" cy="291561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Lead</a:t>
            </a:r>
            <a:br>
              <a:rPr lang="en-US" sz="800" dirty="0"/>
            </a:br>
            <a:r>
              <a:rPr lang="en-US" sz="800" dirty="0"/>
              <a:t>Operator</a:t>
            </a:r>
          </a:p>
        </p:txBody>
      </p:sp>
      <p:sp>
        <p:nvSpPr>
          <p:cNvPr id="12" name="_s4117">
            <a:extLst>
              <a:ext uri="{FF2B5EF4-FFF2-40B4-BE49-F238E27FC236}">
                <a16:creationId xmlns:a16="http://schemas.microsoft.com/office/drawing/2014/main" id="{8F551CA1-B6DB-4529-9C5C-C1B8CAF37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612" y="5558460"/>
            <a:ext cx="620252" cy="29156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Operators</a:t>
            </a:r>
          </a:p>
          <a:p>
            <a:r>
              <a:rPr lang="en-US" sz="800" dirty="0"/>
              <a:t>(5)</a:t>
            </a:r>
          </a:p>
        </p:txBody>
      </p:sp>
      <p:sp>
        <p:nvSpPr>
          <p:cNvPr id="13" name="_s4117">
            <a:extLst>
              <a:ext uri="{FF2B5EF4-FFF2-40B4-BE49-F238E27FC236}">
                <a16:creationId xmlns:a16="http://schemas.microsoft.com/office/drawing/2014/main" id="{2B6568D7-200F-4A16-A1FD-8E86551DA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276" y="3875544"/>
            <a:ext cx="610469" cy="291561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Lab</a:t>
            </a:r>
          </a:p>
          <a:p>
            <a:r>
              <a:rPr lang="en-US" sz="800" dirty="0"/>
              <a:t>Tech</a:t>
            </a:r>
          </a:p>
        </p:txBody>
      </p:sp>
      <p:sp>
        <p:nvSpPr>
          <p:cNvPr id="15" name="_s4117">
            <a:extLst>
              <a:ext uri="{FF2B5EF4-FFF2-40B4-BE49-F238E27FC236}">
                <a16:creationId xmlns:a16="http://schemas.microsoft.com/office/drawing/2014/main" id="{94FF45E7-4144-484C-BE62-739E47D83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745" y="4941530"/>
            <a:ext cx="610469" cy="309669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Lead</a:t>
            </a:r>
            <a:br>
              <a:rPr lang="en-US" sz="800" dirty="0"/>
            </a:br>
            <a:r>
              <a:rPr lang="en-US" sz="800" dirty="0"/>
              <a:t>Operator</a:t>
            </a:r>
          </a:p>
        </p:txBody>
      </p:sp>
      <p:sp>
        <p:nvSpPr>
          <p:cNvPr id="16" name="_s4117">
            <a:extLst>
              <a:ext uri="{FF2B5EF4-FFF2-40B4-BE49-F238E27FC236}">
                <a16:creationId xmlns:a16="http://schemas.microsoft.com/office/drawing/2014/main" id="{CB0EF970-93BB-4F02-B513-CE45F331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237" y="5566064"/>
            <a:ext cx="620252" cy="309669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Operators</a:t>
            </a:r>
          </a:p>
          <a:p>
            <a:r>
              <a:rPr lang="en-US" sz="800" dirty="0"/>
              <a:t>(2)</a:t>
            </a:r>
          </a:p>
        </p:txBody>
      </p:sp>
      <p:sp>
        <p:nvSpPr>
          <p:cNvPr id="17" name="_s4117">
            <a:extLst>
              <a:ext uri="{FF2B5EF4-FFF2-40B4-BE49-F238E27FC236}">
                <a16:creationId xmlns:a16="http://schemas.microsoft.com/office/drawing/2014/main" id="{565CC687-6D2E-41D9-9E1E-6F6BC2F21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40" y="4941530"/>
            <a:ext cx="610469" cy="30967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Lab</a:t>
            </a:r>
          </a:p>
          <a:p>
            <a:r>
              <a:rPr lang="en-US" sz="800" dirty="0"/>
              <a:t>Tech</a:t>
            </a:r>
          </a:p>
        </p:txBody>
      </p:sp>
      <p:sp>
        <p:nvSpPr>
          <p:cNvPr id="18" name="_s4117">
            <a:extLst>
              <a:ext uri="{FF2B5EF4-FFF2-40B4-BE49-F238E27FC236}">
                <a16:creationId xmlns:a16="http://schemas.microsoft.com/office/drawing/2014/main" id="{605BD83C-2B48-4456-9A0D-E06A41505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769" y="3609025"/>
            <a:ext cx="910040" cy="325571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 Treatment</a:t>
            </a:r>
          </a:p>
          <a:p>
            <a:r>
              <a:rPr lang="en-US" sz="800" dirty="0"/>
              <a:t>Manager</a:t>
            </a:r>
          </a:p>
        </p:txBody>
      </p:sp>
      <p:cxnSp>
        <p:nvCxnSpPr>
          <p:cNvPr id="19" name="Elbow Connector 15">
            <a:extLst>
              <a:ext uri="{FF2B5EF4-FFF2-40B4-BE49-F238E27FC236}">
                <a16:creationId xmlns:a16="http://schemas.microsoft.com/office/drawing/2014/main" id="{B6B08C61-26ED-4104-A553-FFB58745A241}"/>
              </a:ext>
            </a:extLst>
          </p:cNvPr>
          <p:cNvCxnSpPr>
            <a:cxnSpLocks/>
            <a:stCxn id="17" idx="0"/>
            <a:endCxn id="18" idx="2"/>
          </p:cNvCxnSpPr>
          <p:nvPr/>
        </p:nvCxnSpPr>
        <p:spPr>
          <a:xfrm rot="5400000" flipH="1" flipV="1">
            <a:off x="488915" y="4312656"/>
            <a:ext cx="1006934" cy="25081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7">
            <a:extLst>
              <a:ext uri="{FF2B5EF4-FFF2-40B4-BE49-F238E27FC236}">
                <a16:creationId xmlns:a16="http://schemas.microsoft.com/office/drawing/2014/main" id="{D541E758-886F-4A5A-B289-EE1E099172B2}"/>
              </a:ext>
            </a:extLst>
          </p:cNvPr>
          <p:cNvCxnSpPr>
            <a:cxnSpLocks/>
            <a:stCxn id="15" idx="0"/>
            <a:endCxn id="18" idx="2"/>
          </p:cNvCxnSpPr>
          <p:nvPr/>
        </p:nvCxnSpPr>
        <p:spPr>
          <a:xfrm rot="16200000" flipV="1">
            <a:off x="832918" y="4219467"/>
            <a:ext cx="1006934" cy="437191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_s4117">
            <a:extLst>
              <a:ext uri="{FF2B5EF4-FFF2-40B4-BE49-F238E27FC236}">
                <a16:creationId xmlns:a16="http://schemas.microsoft.com/office/drawing/2014/main" id="{4E279049-8B6D-4839-8E38-7AF8AD03A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9587" y="5558491"/>
            <a:ext cx="731330" cy="399564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WR Maint.</a:t>
            </a:r>
          </a:p>
          <a:p>
            <a:r>
              <a:rPr lang="en-US" sz="800" dirty="0"/>
              <a:t>Worker *</a:t>
            </a:r>
          </a:p>
          <a:p>
            <a:r>
              <a:rPr lang="en-US" sz="800" dirty="0"/>
              <a:t>(2)</a:t>
            </a:r>
          </a:p>
        </p:txBody>
      </p:sp>
      <p:sp>
        <p:nvSpPr>
          <p:cNvPr id="24" name="_s4117">
            <a:extLst>
              <a:ext uri="{FF2B5EF4-FFF2-40B4-BE49-F238E27FC236}">
                <a16:creationId xmlns:a16="http://schemas.microsoft.com/office/drawing/2014/main" id="{2A9C00CC-357F-4485-9BDB-55CA1322A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8100" y="5553822"/>
            <a:ext cx="731329" cy="399564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WR</a:t>
            </a:r>
          </a:p>
          <a:p>
            <a:r>
              <a:rPr lang="en-US" sz="800" dirty="0"/>
              <a:t>Maint.</a:t>
            </a:r>
          </a:p>
          <a:p>
            <a:r>
              <a:rPr lang="en-US" sz="800" dirty="0"/>
              <a:t>Worker II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D3169EE-9529-4DAB-8573-9E5EC5593834}"/>
              </a:ext>
            </a:extLst>
          </p:cNvPr>
          <p:cNvCxnSpPr>
            <a:cxnSpLocks/>
            <a:stCxn id="10" idx="2"/>
            <a:endCxn id="23" idx="0"/>
          </p:cNvCxnSpPr>
          <p:nvPr/>
        </p:nvCxnSpPr>
        <p:spPr>
          <a:xfrm flipH="1">
            <a:off x="2535252" y="4029836"/>
            <a:ext cx="4206" cy="15286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EBE6FD1D-4790-401E-B00E-6474067147F7}"/>
              </a:ext>
            </a:extLst>
          </p:cNvPr>
          <p:cNvCxnSpPr>
            <a:cxnSpLocks/>
            <a:endCxn id="24" idx="0"/>
          </p:cNvCxnSpPr>
          <p:nvPr/>
        </p:nvCxnSpPr>
        <p:spPr>
          <a:xfrm>
            <a:off x="2539458" y="5029218"/>
            <a:ext cx="784307" cy="52460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E60EF7E-E688-4729-B263-1F549F41C167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1554980" y="5251199"/>
            <a:ext cx="9383" cy="3148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C544044-1FC2-45E1-A959-4A61F4BFD268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2539458" y="2922675"/>
            <a:ext cx="0" cy="6632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1C7FA55-FB73-4724-807E-6C9CC916B996}"/>
              </a:ext>
            </a:extLst>
          </p:cNvPr>
          <p:cNvCxnSpPr>
            <a:cxnSpLocks/>
            <a:stCxn id="12" idx="0"/>
            <a:endCxn id="11" idx="2"/>
          </p:cNvCxnSpPr>
          <p:nvPr/>
        </p:nvCxnSpPr>
        <p:spPr>
          <a:xfrm flipH="1" flipV="1">
            <a:off x="4047955" y="4170190"/>
            <a:ext cx="8783" cy="13882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FE899880-E455-48BC-A104-B19CA8D9652E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>
          <a:xfrm>
            <a:off x="2187491" y="1818168"/>
            <a:ext cx="345423" cy="36681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BB7D2384-5BC7-4540-9010-D2356B224D87}"/>
              </a:ext>
            </a:extLst>
          </p:cNvPr>
          <p:cNvCxnSpPr>
            <a:cxnSpLocks/>
            <a:stCxn id="8" idx="2"/>
            <a:endCxn id="18" idx="0"/>
          </p:cNvCxnSpPr>
          <p:nvPr/>
        </p:nvCxnSpPr>
        <p:spPr>
          <a:xfrm rot="5400000">
            <a:off x="588445" y="2544828"/>
            <a:ext cx="1593541" cy="5348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CADEBC3D-EEC3-452B-98F1-EFD2D6B65319}"/>
              </a:ext>
            </a:extLst>
          </p:cNvPr>
          <p:cNvCxnSpPr>
            <a:cxnSpLocks/>
            <a:stCxn id="8" idx="2"/>
            <a:endCxn id="11" idx="0"/>
          </p:cNvCxnSpPr>
          <p:nvPr/>
        </p:nvCxnSpPr>
        <p:spPr>
          <a:xfrm rot="16200000" flipH="1">
            <a:off x="1918726" y="1749399"/>
            <a:ext cx="1863145" cy="23953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BF92B01-B076-4993-BE4D-3304F7072D6D}"/>
              </a:ext>
            </a:extLst>
          </p:cNvPr>
          <p:cNvCxnSpPr>
            <a:stCxn id="13" idx="0"/>
          </p:cNvCxnSpPr>
          <p:nvPr/>
        </p:nvCxnSpPr>
        <p:spPr>
          <a:xfrm flipH="1" flipV="1">
            <a:off x="3315510" y="2922675"/>
            <a:ext cx="1" cy="9528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_s4115">
            <a:extLst>
              <a:ext uri="{FF2B5EF4-FFF2-40B4-BE49-F238E27FC236}">
                <a16:creationId xmlns:a16="http://schemas.microsoft.com/office/drawing/2014/main" id="{DCF698C2-A44A-4A93-B255-E92A6A652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263" y="1624249"/>
            <a:ext cx="1228123" cy="39463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 Resources</a:t>
            </a:r>
          </a:p>
          <a:p>
            <a:r>
              <a:rPr lang="en-US" sz="800" dirty="0"/>
              <a:t>Construction Manager</a:t>
            </a:r>
          </a:p>
        </p:txBody>
      </p:sp>
      <p:sp>
        <p:nvSpPr>
          <p:cNvPr id="121" name="_s4116">
            <a:extLst>
              <a:ext uri="{FF2B5EF4-FFF2-40B4-BE49-F238E27FC236}">
                <a16:creationId xmlns:a16="http://schemas.microsoft.com/office/drawing/2014/main" id="{CFA55C5A-2AC8-40CF-9FDF-A8E2234B8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7956" y="2184978"/>
            <a:ext cx="811333" cy="31385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Administrative </a:t>
            </a:r>
          </a:p>
          <a:p>
            <a:r>
              <a:rPr lang="en-US" sz="800" dirty="0"/>
              <a:t>Assistant</a:t>
            </a:r>
          </a:p>
        </p:txBody>
      </p:sp>
      <p:sp>
        <p:nvSpPr>
          <p:cNvPr id="122" name="_s4116">
            <a:extLst>
              <a:ext uri="{FF2B5EF4-FFF2-40B4-BE49-F238E27FC236}">
                <a16:creationId xmlns:a16="http://schemas.microsoft.com/office/drawing/2014/main" id="{41F865DE-00C9-45C8-A544-951C81966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276" y="3508710"/>
            <a:ext cx="751347" cy="443961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Construction</a:t>
            </a:r>
          </a:p>
          <a:p>
            <a:r>
              <a:rPr lang="en-US" sz="800" dirty="0"/>
              <a:t>Supervisor</a:t>
            </a:r>
          </a:p>
        </p:txBody>
      </p:sp>
      <p:sp>
        <p:nvSpPr>
          <p:cNvPr id="123" name="_s4116">
            <a:extLst>
              <a:ext uri="{FF2B5EF4-FFF2-40B4-BE49-F238E27FC236}">
                <a16:creationId xmlns:a16="http://schemas.microsoft.com/office/drawing/2014/main" id="{C63257E2-A195-4B1B-A179-7590C7A71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0529" y="4195822"/>
            <a:ext cx="754526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</a:t>
            </a:r>
          </a:p>
          <a:p>
            <a:r>
              <a:rPr lang="en-US" sz="800" dirty="0"/>
              <a:t>Construction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(3)</a:t>
            </a:r>
          </a:p>
        </p:txBody>
      </p:sp>
      <p:sp>
        <p:nvSpPr>
          <p:cNvPr id="125" name="_s4116">
            <a:extLst>
              <a:ext uri="{FF2B5EF4-FFF2-40B4-BE49-F238E27FC236}">
                <a16:creationId xmlns:a16="http://schemas.microsoft.com/office/drawing/2014/main" id="{CF7D5513-68DD-435E-8BBD-B76E8188B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8253" y="3490636"/>
            <a:ext cx="751347" cy="443961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Compliance</a:t>
            </a:r>
          </a:p>
          <a:p>
            <a:r>
              <a:rPr lang="en-US" sz="800" dirty="0"/>
              <a:t>Coordinator</a:t>
            </a:r>
          </a:p>
        </p:txBody>
      </p:sp>
      <p:sp>
        <p:nvSpPr>
          <p:cNvPr id="126" name="_s4116">
            <a:extLst>
              <a:ext uri="{FF2B5EF4-FFF2-40B4-BE49-F238E27FC236}">
                <a16:creationId xmlns:a16="http://schemas.microsoft.com/office/drawing/2014/main" id="{005B434A-51AC-4C50-ABBA-C9B0805A3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1832" y="5311603"/>
            <a:ext cx="754526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</a:t>
            </a:r>
          </a:p>
          <a:p>
            <a:r>
              <a:rPr lang="en-US" sz="800" dirty="0"/>
              <a:t>Construction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(3)</a:t>
            </a:r>
          </a:p>
        </p:txBody>
      </p:sp>
      <p:sp>
        <p:nvSpPr>
          <p:cNvPr id="127" name="_s4116">
            <a:extLst>
              <a:ext uri="{FF2B5EF4-FFF2-40B4-BE49-F238E27FC236}">
                <a16:creationId xmlns:a16="http://schemas.microsoft.com/office/drawing/2014/main" id="{AFBD7DF3-C112-4010-B155-FBE7301F5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8098" y="5311603"/>
            <a:ext cx="727797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 Line</a:t>
            </a:r>
          </a:p>
          <a:p>
            <a:r>
              <a:rPr lang="en-US" sz="800" dirty="0"/>
              <a:t>Replacement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(4)</a:t>
            </a:r>
          </a:p>
        </p:txBody>
      </p:sp>
      <p:sp>
        <p:nvSpPr>
          <p:cNvPr id="128" name="_s4116">
            <a:extLst>
              <a:ext uri="{FF2B5EF4-FFF2-40B4-BE49-F238E27FC236}">
                <a16:creationId xmlns:a16="http://schemas.microsoft.com/office/drawing/2014/main" id="{7F85CCC0-A8E5-4314-9D24-FE5396E2E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6780" y="4756202"/>
            <a:ext cx="745743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</a:t>
            </a:r>
          </a:p>
          <a:p>
            <a:r>
              <a:rPr lang="en-US" sz="800" dirty="0"/>
              <a:t>Construction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(3)</a:t>
            </a:r>
          </a:p>
        </p:txBody>
      </p:sp>
      <p:sp>
        <p:nvSpPr>
          <p:cNvPr id="129" name="_s4116">
            <a:extLst>
              <a:ext uri="{FF2B5EF4-FFF2-40B4-BE49-F238E27FC236}">
                <a16:creationId xmlns:a16="http://schemas.microsoft.com/office/drawing/2014/main" id="{3D6F9B56-AFDC-45AD-AB83-BCE1D5F52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0767" y="4191000"/>
            <a:ext cx="745129" cy="514369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Wastewater</a:t>
            </a:r>
          </a:p>
          <a:p>
            <a:r>
              <a:rPr lang="en-US" sz="800" dirty="0"/>
              <a:t>Construction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(4)</a:t>
            </a:r>
          </a:p>
        </p:txBody>
      </p:sp>
      <p:sp>
        <p:nvSpPr>
          <p:cNvPr id="130" name="_s4116">
            <a:extLst>
              <a:ext uri="{FF2B5EF4-FFF2-40B4-BE49-F238E27FC236}">
                <a16:creationId xmlns:a16="http://schemas.microsoft.com/office/drawing/2014/main" id="{4CAF0524-139B-4051-8FFC-F16772320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5642" y="4756202"/>
            <a:ext cx="740253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Wastewater</a:t>
            </a:r>
          </a:p>
          <a:p>
            <a:r>
              <a:rPr lang="en-US" sz="800" dirty="0"/>
              <a:t>Construction</a:t>
            </a:r>
          </a:p>
          <a:p>
            <a:r>
              <a:rPr lang="en-US" sz="800" dirty="0"/>
              <a:t>Crew</a:t>
            </a:r>
          </a:p>
          <a:p>
            <a:r>
              <a:rPr lang="en-US" sz="800" dirty="0"/>
              <a:t>(4)</a:t>
            </a:r>
          </a:p>
        </p:txBody>
      </p:sp>
      <p:cxnSp>
        <p:nvCxnSpPr>
          <p:cNvPr id="133" name="Elbow Connector 6">
            <a:extLst>
              <a:ext uri="{FF2B5EF4-FFF2-40B4-BE49-F238E27FC236}">
                <a16:creationId xmlns:a16="http://schemas.microsoft.com/office/drawing/2014/main" id="{F99BA5CE-405E-4C0A-8538-D0C8F4F89D7F}"/>
              </a:ext>
            </a:extLst>
          </p:cNvPr>
          <p:cNvCxnSpPr>
            <a:cxnSpLocks/>
            <a:stCxn id="126" idx="3"/>
            <a:endCxn id="122" idx="2"/>
          </p:cNvCxnSpPr>
          <p:nvPr/>
        </p:nvCxnSpPr>
        <p:spPr>
          <a:xfrm flipV="1">
            <a:off x="6146358" y="3952671"/>
            <a:ext cx="129592" cy="161370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_s4116">
            <a:extLst>
              <a:ext uri="{FF2B5EF4-FFF2-40B4-BE49-F238E27FC236}">
                <a16:creationId xmlns:a16="http://schemas.microsoft.com/office/drawing/2014/main" id="{693F2124-5723-4D21-8E56-8C7BBBF1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7076" y="5943600"/>
            <a:ext cx="620249" cy="50954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Water </a:t>
            </a:r>
          </a:p>
          <a:p>
            <a:r>
              <a:rPr lang="en-US" sz="800" dirty="0"/>
              <a:t>Quality</a:t>
            </a:r>
          </a:p>
          <a:p>
            <a:r>
              <a:rPr lang="en-US" sz="800" dirty="0"/>
              <a:t>Tech</a:t>
            </a:r>
          </a:p>
          <a:p>
            <a:r>
              <a:rPr lang="en-US" sz="800" dirty="0"/>
              <a:t>(3)</a:t>
            </a:r>
          </a:p>
        </p:txBody>
      </p:sp>
      <p:cxnSp>
        <p:nvCxnSpPr>
          <p:cNvPr id="141" name="Elbow Connector 5163">
            <a:extLst>
              <a:ext uri="{FF2B5EF4-FFF2-40B4-BE49-F238E27FC236}">
                <a16:creationId xmlns:a16="http://schemas.microsoft.com/office/drawing/2014/main" id="{609EB1CF-F493-4051-818A-2882E7B4E9E6}"/>
              </a:ext>
            </a:extLst>
          </p:cNvPr>
          <p:cNvCxnSpPr>
            <a:cxnSpLocks/>
            <a:stCxn id="125" idx="0"/>
            <a:endCxn id="120" idx="2"/>
          </p:cNvCxnSpPr>
          <p:nvPr/>
        </p:nvCxnSpPr>
        <p:spPr>
          <a:xfrm rot="16200000" flipV="1">
            <a:off x="6329249" y="1965958"/>
            <a:ext cx="1471755" cy="1577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2" name="Picture 7">
            <a:extLst>
              <a:ext uri="{FF2B5EF4-FFF2-40B4-BE49-F238E27FC236}">
                <a16:creationId xmlns:a16="http://schemas.microsoft.com/office/drawing/2014/main" id="{856C8154-1909-42F4-A258-563F2F726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cxnSp>
        <p:nvCxnSpPr>
          <p:cNvPr id="143" name="Elbow Connector 13">
            <a:extLst>
              <a:ext uri="{FF2B5EF4-FFF2-40B4-BE49-F238E27FC236}">
                <a16:creationId xmlns:a16="http://schemas.microsoft.com/office/drawing/2014/main" id="{9DBFF821-1813-416A-878B-A13A3632F95D}"/>
              </a:ext>
            </a:extLst>
          </p:cNvPr>
          <p:cNvCxnSpPr>
            <a:cxnSpLocks/>
            <a:endCxn id="137" idx="0"/>
          </p:cNvCxnSpPr>
          <p:nvPr/>
        </p:nvCxnSpPr>
        <p:spPr>
          <a:xfrm rot="16200000" flipH="1">
            <a:off x="6085918" y="5752317"/>
            <a:ext cx="381302" cy="12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3EEB3594-8AB2-40EB-B719-A551055AAC8C}"/>
              </a:ext>
            </a:extLst>
          </p:cNvPr>
          <p:cNvCxnSpPr>
            <a:cxnSpLocks/>
            <a:stCxn id="120" idx="3"/>
            <a:endCxn id="121" idx="0"/>
          </p:cNvCxnSpPr>
          <p:nvPr/>
        </p:nvCxnSpPr>
        <p:spPr>
          <a:xfrm>
            <a:off x="6890386" y="1821565"/>
            <a:ext cx="423237" cy="36341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471D8FAE-429F-43C1-8DAB-DE2B173820B3}"/>
              </a:ext>
            </a:extLst>
          </p:cNvPr>
          <p:cNvCxnSpPr>
            <a:cxnSpLocks/>
            <a:stCxn id="123" idx="3"/>
            <a:endCxn id="129" idx="1"/>
          </p:cNvCxnSpPr>
          <p:nvPr/>
        </p:nvCxnSpPr>
        <p:spPr>
          <a:xfrm flipV="1">
            <a:off x="6145055" y="4448185"/>
            <a:ext cx="265712" cy="24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4578A598-D621-4057-B424-E64180F5BEFB}"/>
              </a:ext>
            </a:extLst>
          </p:cNvPr>
          <p:cNvCxnSpPr>
            <a:cxnSpLocks/>
            <a:stCxn id="128" idx="3"/>
            <a:endCxn id="130" idx="1"/>
          </p:cNvCxnSpPr>
          <p:nvPr/>
        </p:nvCxnSpPr>
        <p:spPr>
          <a:xfrm>
            <a:off x="6142523" y="5010976"/>
            <a:ext cx="273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0B549871-5461-4731-950C-FB30212BBFEA}"/>
              </a:ext>
            </a:extLst>
          </p:cNvPr>
          <p:cNvCxnSpPr>
            <a:cxnSpLocks/>
            <a:endCxn id="127" idx="1"/>
          </p:cNvCxnSpPr>
          <p:nvPr/>
        </p:nvCxnSpPr>
        <p:spPr>
          <a:xfrm>
            <a:off x="6275951" y="5566377"/>
            <a:ext cx="1521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nector: Elbow 282">
            <a:extLst>
              <a:ext uri="{FF2B5EF4-FFF2-40B4-BE49-F238E27FC236}">
                <a16:creationId xmlns:a16="http://schemas.microsoft.com/office/drawing/2014/main" id="{987027E1-739A-4A87-95CA-5EBA244ECF30}"/>
              </a:ext>
            </a:extLst>
          </p:cNvPr>
          <p:cNvCxnSpPr>
            <a:cxnSpLocks/>
            <a:stCxn id="8" idx="0"/>
            <a:endCxn id="5" idx="2"/>
          </p:cNvCxnSpPr>
          <p:nvPr/>
        </p:nvCxnSpPr>
        <p:spPr>
          <a:xfrm rot="5400000" flipH="1" flipV="1">
            <a:off x="2877371" y="-171990"/>
            <a:ext cx="568113" cy="3017572"/>
          </a:xfrm>
          <a:prstGeom prst="bentConnector3">
            <a:avLst>
              <a:gd name="adj1" fmla="val 3049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3D8ADD3B-C28C-46EB-8709-C24AAC1EBAC3}"/>
              </a:ext>
            </a:extLst>
          </p:cNvPr>
          <p:cNvCxnSpPr>
            <a:stCxn id="122" idx="0"/>
            <a:endCxn id="120" idx="2"/>
          </p:cNvCxnSpPr>
          <p:nvPr/>
        </p:nvCxnSpPr>
        <p:spPr>
          <a:xfrm flipV="1">
            <a:off x="6275950" y="2018881"/>
            <a:ext cx="375" cy="14898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AutoShape 121">
            <a:hlinkClick r:id="rId4" action="ppaction://hlinksldjump"/>
            <a:extLst>
              <a:ext uri="{FF2B5EF4-FFF2-40B4-BE49-F238E27FC236}">
                <a16:creationId xmlns:a16="http://schemas.microsoft.com/office/drawing/2014/main" id="{6A7C44C8-CBDA-4EDF-915D-925B5E03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1613" y="56308"/>
            <a:ext cx="457200" cy="373271"/>
          </a:xfrm>
          <a:prstGeom prst="flowChartOffpageConnector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L</a:t>
            </a:r>
          </a:p>
        </p:txBody>
      </p: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B28B4CC7-369F-4B6A-BFBB-C8C008AF90B0}"/>
              </a:ext>
            </a:extLst>
          </p:cNvPr>
          <p:cNvCxnSpPr>
            <a:stCxn id="308" idx="2"/>
            <a:endCxn id="5" idx="0"/>
          </p:cNvCxnSpPr>
          <p:nvPr/>
        </p:nvCxnSpPr>
        <p:spPr>
          <a:xfrm>
            <a:off x="4670213" y="429579"/>
            <a:ext cx="0" cy="2664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Box 29">
            <a:extLst>
              <a:ext uri="{FF2B5EF4-FFF2-40B4-BE49-F238E27FC236}">
                <a16:creationId xmlns:a16="http://schemas.microsoft.com/office/drawing/2014/main" id="{91AB3991-9F50-4A98-B972-20EA96125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83" name="TextBox 61">
            <a:extLst>
              <a:ext uri="{FF2B5EF4-FFF2-40B4-BE49-F238E27FC236}">
                <a16:creationId xmlns:a16="http://schemas.microsoft.com/office/drawing/2014/main" id="{8B58B72A-5BC6-47E5-AEC0-75FF401A3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015" y="1210731"/>
            <a:ext cx="8435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Facilities</a:t>
            </a:r>
          </a:p>
        </p:txBody>
      </p:sp>
      <p:sp>
        <p:nvSpPr>
          <p:cNvPr id="84" name="TextBox 61">
            <a:extLst>
              <a:ext uri="{FF2B5EF4-FFF2-40B4-BE49-F238E27FC236}">
                <a16:creationId xmlns:a16="http://schemas.microsoft.com/office/drawing/2014/main" id="{1A99534C-1E59-494D-8CAF-49DC7F520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1812" y="1206711"/>
            <a:ext cx="11432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Construction</a:t>
            </a: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A10CD58C-E75D-40CD-82B4-EDDA4B609F02}"/>
              </a:ext>
            </a:extLst>
          </p:cNvPr>
          <p:cNvCxnSpPr>
            <a:cxnSpLocks/>
            <a:stCxn id="120" idx="0"/>
          </p:cNvCxnSpPr>
          <p:nvPr/>
        </p:nvCxnSpPr>
        <p:spPr>
          <a:xfrm rot="16200000" flipV="1">
            <a:off x="5335724" y="683647"/>
            <a:ext cx="176878" cy="170432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946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17"/>
          <p:cNvSpPr>
            <a:spLocks noChangeArrowheads="1"/>
          </p:cNvSpPr>
          <p:nvPr/>
        </p:nvSpPr>
        <p:spPr bwMode="auto">
          <a:xfrm>
            <a:off x="4171950" y="152399"/>
            <a:ext cx="457200" cy="381000"/>
          </a:xfrm>
          <a:prstGeom prst="flowChartOffpageConnector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A</a:t>
            </a:r>
          </a:p>
        </p:txBody>
      </p:sp>
      <p:sp>
        <p:nvSpPr>
          <p:cNvPr id="6151" name="_s4117"/>
          <p:cNvSpPr>
            <a:spLocks noChangeArrowheads="1"/>
          </p:cNvSpPr>
          <p:nvPr/>
        </p:nvSpPr>
        <p:spPr bwMode="auto">
          <a:xfrm>
            <a:off x="3848100" y="1066796"/>
            <a:ext cx="1104900" cy="60960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General Manager</a:t>
            </a:r>
          </a:p>
          <a:p>
            <a:r>
              <a:rPr lang="en-US" sz="900" dirty="0"/>
              <a:t>of</a:t>
            </a:r>
          </a:p>
          <a:p>
            <a:r>
              <a:rPr lang="en-US" sz="900" dirty="0"/>
              <a:t>Electric Division </a:t>
            </a:r>
          </a:p>
        </p:txBody>
      </p:sp>
      <p:sp>
        <p:nvSpPr>
          <p:cNvPr id="6163" name="_s4116"/>
          <p:cNvSpPr>
            <a:spLocks noChangeArrowheads="1"/>
          </p:cNvSpPr>
          <p:nvPr/>
        </p:nvSpPr>
        <p:spPr bwMode="auto">
          <a:xfrm>
            <a:off x="2562787" y="1567328"/>
            <a:ext cx="1219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900" dirty="0"/>
              <a:t>Administrative</a:t>
            </a:r>
            <a:br>
              <a:rPr lang="en-US" sz="900" dirty="0"/>
            </a:br>
            <a:r>
              <a:rPr lang="en-US" sz="900" dirty="0"/>
              <a:t>Assistant</a:t>
            </a:r>
          </a:p>
        </p:txBody>
      </p:sp>
      <p:sp>
        <p:nvSpPr>
          <p:cNvPr id="50" name="_s4116"/>
          <p:cNvSpPr>
            <a:spLocks noChangeArrowheads="1"/>
          </p:cNvSpPr>
          <p:nvPr/>
        </p:nvSpPr>
        <p:spPr bwMode="auto">
          <a:xfrm>
            <a:off x="123102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Marketing &amp;</a:t>
            </a:r>
          </a:p>
          <a:p>
            <a:r>
              <a:rPr lang="en-US" sz="800" dirty="0"/>
              <a:t>Industrial</a:t>
            </a:r>
          </a:p>
          <a:p>
            <a:r>
              <a:rPr lang="en-US" sz="800" dirty="0"/>
              <a:t>Services</a:t>
            </a:r>
          </a:p>
        </p:txBody>
      </p:sp>
      <p:sp>
        <p:nvSpPr>
          <p:cNvPr id="58" name="_s4116"/>
          <p:cNvSpPr>
            <a:spLocks noChangeArrowheads="1"/>
          </p:cNvSpPr>
          <p:nvPr/>
        </p:nvSpPr>
        <p:spPr bwMode="auto">
          <a:xfrm>
            <a:off x="1198994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Engineering</a:t>
            </a:r>
          </a:p>
          <a:p>
            <a:r>
              <a:rPr lang="en-US" sz="800" dirty="0"/>
              <a:t>Department </a:t>
            </a:r>
          </a:p>
          <a:p>
            <a:r>
              <a:rPr lang="en-US" sz="800" dirty="0"/>
              <a:t>4</a:t>
            </a:r>
          </a:p>
        </p:txBody>
      </p:sp>
      <p:sp>
        <p:nvSpPr>
          <p:cNvPr id="59" name="_s4116"/>
          <p:cNvSpPr>
            <a:spLocks noChangeArrowheads="1"/>
          </p:cNvSpPr>
          <p:nvPr/>
        </p:nvSpPr>
        <p:spPr bwMode="auto">
          <a:xfrm>
            <a:off x="4495800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Safety / Risk</a:t>
            </a:r>
          </a:p>
          <a:p>
            <a:r>
              <a:rPr lang="en-US" sz="800" dirty="0"/>
              <a:t>Management</a:t>
            </a:r>
          </a:p>
        </p:txBody>
      </p:sp>
      <p:sp>
        <p:nvSpPr>
          <p:cNvPr id="60" name="_s4116"/>
          <p:cNvSpPr>
            <a:spLocks noChangeArrowheads="1"/>
          </p:cNvSpPr>
          <p:nvPr/>
        </p:nvSpPr>
        <p:spPr bwMode="auto">
          <a:xfrm>
            <a:off x="2273527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Service</a:t>
            </a:r>
          </a:p>
          <a:p>
            <a:r>
              <a:rPr lang="en-US" sz="800" dirty="0"/>
              <a:t>Supervisor</a:t>
            </a:r>
          </a:p>
        </p:txBody>
      </p:sp>
      <p:sp>
        <p:nvSpPr>
          <p:cNvPr id="61" name="_s4116"/>
          <p:cNvSpPr>
            <a:spLocks noChangeArrowheads="1"/>
          </p:cNvSpPr>
          <p:nvPr/>
        </p:nvSpPr>
        <p:spPr bwMode="auto">
          <a:xfrm>
            <a:off x="3352800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Substation</a:t>
            </a:r>
          </a:p>
          <a:p>
            <a:r>
              <a:rPr lang="en-US" sz="800" dirty="0"/>
              <a:t>Meter</a:t>
            </a:r>
          </a:p>
          <a:p>
            <a:r>
              <a:rPr lang="en-US" sz="800" dirty="0"/>
              <a:t>Superintendent</a:t>
            </a:r>
          </a:p>
        </p:txBody>
      </p:sp>
      <p:sp>
        <p:nvSpPr>
          <p:cNvPr id="63" name="_s4116"/>
          <p:cNvSpPr>
            <a:spLocks noChangeArrowheads="1"/>
          </p:cNvSpPr>
          <p:nvPr/>
        </p:nvSpPr>
        <p:spPr bwMode="auto">
          <a:xfrm>
            <a:off x="6772275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Line</a:t>
            </a:r>
          </a:p>
          <a:p>
            <a:r>
              <a:rPr lang="en-US" sz="800" dirty="0"/>
              <a:t>Superintendent</a:t>
            </a:r>
          </a:p>
        </p:txBody>
      </p:sp>
      <p:sp>
        <p:nvSpPr>
          <p:cNvPr id="64" name="_s4116"/>
          <p:cNvSpPr>
            <a:spLocks noChangeArrowheads="1"/>
          </p:cNvSpPr>
          <p:nvPr/>
        </p:nvSpPr>
        <p:spPr bwMode="auto">
          <a:xfrm>
            <a:off x="7924800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Work Order</a:t>
            </a:r>
          </a:p>
          <a:p>
            <a:r>
              <a:rPr lang="en-US" sz="800" dirty="0"/>
              <a:t>Coordinator</a:t>
            </a:r>
          </a:p>
        </p:txBody>
      </p:sp>
      <p:sp>
        <p:nvSpPr>
          <p:cNvPr id="65" name="_s4116"/>
          <p:cNvSpPr>
            <a:spLocks noChangeArrowheads="1"/>
          </p:cNvSpPr>
          <p:nvPr/>
        </p:nvSpPr>
        <p:spPr bwMode="auto">
          <a:xfrm>
            <a:off x="2271432" y="3629024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Servicemen</a:t>
            </a:r>
          </a:p>
          <a:p>
            <a:r>
              <a:rPr lang="en-US" sz="800" dirty="0"/>
              <a:t>3</a:t>
            </a:r>
          </a:p>
        </p:txBody>
      </p:sp>
      <p:sp>
        <p:nvSpPr>
          <p:cNvPr id="66" name="_s4116"/>
          <p:cNvSpPr>
            <a:spLocks noChangeArrowheads="1"/>
          </p:cNvSpPr>
          <p:nvPr/>
        </p:nvSpPr>
        <p:spPr bwMode="auto">
          <a:xfrm>
            <a:off x="2274793" y="43688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Serviceman</a:t>
            </a:r>
          </a:p>
          <a:p>
            <a:r>
              <a:rPr lang="en-US" sz="800" dirty="0"/>
              <a:t>Helper</a:t>
            </a:r>
          </a:p>
          <a:p>
            <a:r>
              <a:rPr lang="en-US" sz="800" dirty="0"/>
              <a:t>1</a:t>
            </a:r>
          </a:p>
        </p:txBody>
      </p:sp>
      <p:sp>
        <p:nvSpPr>
          <p:cNvPr id="67" name="_s4116"/>
          <p:cNvSpPr>
            <a:spLocks noChangeArrowheads="1"/>
          </p:cNvSpPr>
          <p:nvPr/>
        </p:nvSpPr>
        <p:spPr bwMode="auto">
          <a:xfrm>
            <a:off x="3352800" y="3632200"/>
            <a:ext cx="990600" cy="558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Substation</a:t>
            </a:r>
          </a:p>
          <a:p>
            <a:r>
              <a:rPr lang="en-US" sz="800" dirty="0"/>
              <a:t>Meter</a:t>
            </a:r>
          </a:p>
          <a:p>
            <a:r>
              <a:rPr lang="en-US" sz="800" dirty="0"/>
              <a:t>Technician </a:t>
            </a:r>
          </a:p>
          <a:p>
            <a:r>
              <a:rPr lang="en-US" sz="800" dirty="0"/>
              <a:t>2</a:t>
            </a:r>
          </a:p>
        </p:txBody>
      </p:sp>
      <p:sp>
        <p:nvSpPr>
          <p:cNvPr id="68" name="_s4116"/>
          <p:cNvSpPr>
            <a:spLocks noChangeArrowheads="1"/>
          </p:cNvSpPr>
          <p:nvPr/>
        </p:nvSpPr>
        <p:spPr bwMode="auto">
          <a:xfrm>
            <a:off x="3352800" y="52162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Customer</a:t>
            </a:r>
          </a:p>
          <a:p>
            <a:r>
              <a:rPr lang="en-US" sz="800" dirty="0"/>
              <a:t>Order Worker</a:t>
            </a:r>
          </a:p>
          <a:p>
            <a:r>
              <a:rPr lang="en-US" sz="800" dirty="0"/>
              <a:t>3</a:t>
            </a:r>
          </a:p>
        </p:txBody>
      </p:sp>
      <p:sp>
        <p:nvSpPr>
          <p:cNvPr id="69" name="_s4116"/>
          <p:cNvSpPr>
            <a:spLocks noChangeArrowheads="1"/>
          </p:cNvSpPr>
          <p:nvPr/>
        </p:nvSpPr>
        <p:spPr bwMode="auto">
          <a:xfrm>
            <a:off x="3352800" y="58674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Meter Tech</a:t>
            </a:r>
          </a:p>
          <a:p>
            <a:r>
              <a:rPr lang="en-US" sz="800" dirty="0"/>
              <a:t>3</a:t>
            </a:r>
          </a:p>
        </p:txBody>
      </p:sp>
      <p:sp>
        <p:nvSpPr>
          <p:cNvPr id="70" name="_s4116"/>
          <p:cNvSpPr>
            <a:spLocks noChangeArrowheads="1"/>
          </p:cNvSpPr>
          <p:nvPr/>
        </p:nvSpPr>
        <p:spPr bwMode="auto">
          <a:xfrm>
            <a:off x="4572000" y="3629025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Lead Lineman</a:t>
            </a:r>
          </a:p>
        </p:txBody>
      </p:sp>
      <p:sp>
        <p:nvSpPr>
          <p:cNvPr id="71" name="_s4116"/>
          <p:cNvSpPr>
            <a:spLocks noChangeArrowheads="1"/>
          </p:cNvSpPr>
          <p:nvPr/>
        </p:nvSpPr>
        <p:spPr bwMode="auto">
          <a:xfrm>
            <a:off x="4572000" y="43434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Lineman</a:t>
            </a:r>
          </a:p>
          <a:p>
            <a:r>
              <a:rPr lang="en-US" sz="800" dirty="0"/>
              <a:t>4</a:t>
            </a:r>
          </a:p>
        </p:txBody>
      </p:sp>
      <p:sp>
        <p:nvSpPr>
          <p:cNvPr id="73" name="_s4116"/>
          <p:cNvSpPr>
            <a:spLocks noChangeArrowheads="1"/>
          </p:cNvSpPr>
          <p:nvPr/>
        </p:nvSpPr>
        <p:spPr bwMode="auto">
          <a:xfrm>
            <a:off x="5791200" y="3629025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Lead Lineman</a:t>
            </a:r>
          </a:p>
        </p:txBody>
      </p:sp>
      <p:sp>
        <p:nvSpPr>
          <p:cNvPr id="74" name="_s4116"/>
          <p:cNvSpPr>
            <a:spLocks noChangeArrowheads="1"/>
          </p:cNvSpPr>
          <p:nvPr/>
        </p:nvSpPr>
        <p:spPr bwMode="auto">
          <a:xfrm>
            <a:off x="5791200" y="43434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Lineman</a:t>
            </a:r>
          </a:p>
          <a:p>
            <a:r>
              <a:rPr lang="en-US" sz="800" dirty="0"/>
              <a:t>3</a:t>
            </a:r>
          </a:p>
        </p:txBody>
      </p:sp>
      <p:sp>
        <p:nvSpPr>
          <p:cNvPr id="75" name="_s4116"/>
          <p:cNvSpPr>
            <a:spLocks noChangeArrowheads="1"/>
          </p:cNvSpPr>
          <p:nvPr/>
        </p:nvSpPr>
        <p:spPr bwMode="auto">
          <a:xfrm>
            <a:off x="5714999" y="5105400"/>
            <a:ext cx="1142999" cy="381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Lineman Apprentice</a:t>
            </a:r>
          </a:p>
          <a:p>
            <a:r>
              <a:rPr lang="en-US" sz="800" dirty="0"/>
              <a:t>1</a:t>
            </a:r>
          </a:p>
        </p:txBody>
      </p:sp>
      <p:sp>
        <p:nvSpPr>
          <p:cNvPr id="76" name="_s4116"/>
          <p:cNvSpPr>
            <a:spLocks noChangeArrowheads="1"/>
          </p:cNvSpPr>
          <p:nvPr/>
        </p:nvSpPr>
        <p:spPr bwMode="auto">
          <a:xfrm>
            <a:off x="8001000" y="3629025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Right of Way</a:t>
            </a:r>
          </a:p>
          <a:p>
            <a:r>
              <a:rPr lang="en-US" sz="800" dirty="0"/>
              <a:t>Coordinator</a:t>
            </a:r>
          </a:p>
        </p:txBody>
      </p:sp>
      <p:cxnSp>
        <p:nvCxnSpPr>
          <p:cNvPr id="78" name="Elbow Connector 77"/>
          <p:cNvCxnSpPr>
            <a:cxnSpLocks/>
            <a:stCxn id="6151" idx="2"/>
            <a:endCxn id="50" idx="0"/>
          </p:cNvCxnSpPr>
          <p:nvPr/>
        </p:nvCxnSpPr>
        <p:spPr>
          <a:xfrm rot="5400000">
            <a:off x="1899876" y="394925"/>
            <a:ext cx="1219201" cy="37821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cxnSpLocks/>
            <a:stCxn id="6151" idx="2"/>
            <a:endCxn id="64" idx="0"/>
          </p:cNvCxnSpPr>
          <p:nvPr/>
        </p:nvCxnSpPr>
        <p:spPr>
          <a:xfrm rot="16200000" flipH="1">
            <a:off x="5800725" y="276224"/>
            <a:ext cx="1219201" cy="40195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cxnSpLocks/>
            <a:stCxn id="6151" idx="2"/>
            <a:endCxn id="58" idx="0"/>
          </p:cNvCxnSpPr>
          <p:nvPr/>
        </p:nvCxnSpPr>
        <p:spPr>
          <a:xfrm rot="5400000">
            <a:off x="2437822" y="932871"/>
            <a:ext cx="1219201" cy="27062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cxnSpLocks/>
            <a:stCxn id="6151" idx="2"/>
            <a:endCxn id="63" idx="0"/>
          </p:cNvCxnSpPr>
          <p:nvPr/>
        </p:nvCxnSpPr>
        <p:spPr>
          <a:xfrm rot="16200000" flipH="1">
            <a:off x="5224462" y="852486"/>
            <a:ext cx="1219201" cy="28670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cxnSpLocks/>
            <a:stCxn id="6151" idx="2"/>
            <a:endCxn id="59" idx="0"/>
          </p:cNvCxnSpPr>
          <p:nvPr/>
        </p:nvCxnSpPr>
        <p:spPr>
          <a:xfrm rot="16200000" flipH="1">
            <a:off x="4086225" y="1990724"/>
            <a:ext cx="1219201" cy="5905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cxnSpLocks/>
            <a:stCxn id="6151" idx="2"/>
            <a:endCxn id="61" idx="0"/>
          </p:cNvCxnSpPr>
          <p:nvPr/>
        </p:nvCxnSpPr>
        <p:spPr>
          <a:xfrm rot="5400000">
            <a:off x="3514725" y="2009774"/>
            <a:ext cx="1219201" cy="552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cxnSpLocks/>
            <a:stCxn id="6151" idx="2"/>
            <a:endCxn id="60" idx="0"/>
          </p:cNvCxnSpPr>
          <p:nvPr/>
        </p:nvCxnSpPr>
        <p:spPr>
          <a:xfrm rot="5400000">
            <a:off x="2975089" y="1470138"/>
            <a:ext cx="1219201" cy="16317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63" idx="2"/>
            <a:endCxn id="70" idx="0"/>
          </p:cNvCxnSpPr>
          <p:nvPr/>
        </p:nvCxnSpPr>
        <p:spPr>
          <a:xfrm rot="5400000">
            <a:off x="6029326" y="2390775"/>
            <a:ext cx="276225" cy="22002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63" idx="2"/>
            <a:endCxn id="76" idx="0"/>
          </p:cNvCxnSpPr>
          <p:nvPr/>
        </p:nvCxnSpPr>
        <p:spPr>
          <a:xfrm rot="16200000" flipH="1">
            <a:off x="7743825" y="2876549"/>
            <a:ext cx="276225" cy="12287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60" idx="2"/>
            <a:endCxn id="60" idx="2"/>
          </p:cNvCxnSpPr>
          <p:nvPr/>
        </p:nvCxnSpPr>
        <p:spPr>
          <a:xfrm>
            <a:off x="2768827" y="3352800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60" idx="2"/>
            <a:endCxn id="65" idx="0"/>
          </p:cNvCxnSpPr>
          <p:nvPr/>
        </p:nvCxnSpPr>
        <p:spPr>
          <a:xfrm flipH="1">
            <a:off x="2766732" y="3352800"/>
            <a:ext cx="2095" cy="27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65" idx="2"/>
            <a:endCxn id="66" idx="0"/>
          </p:cNvCxnSpPr>
          <p:nvPr/>
        </p:nvCxnSpPr>
        <p:spPr>
          <a:xfrm>
            <a:off x="2766732" y="4086224"/>
            <a:ext cx="3361" cy="2825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cxnSpLocks/>
            <a:stCxn id="61" idx="2"/>
            <a:endCxn id="67" idx="0"/>
          </p:cNvCxnSpPr>
          <p:nvPr/>
        </p:nvCxnSpPr>
        <p:spPr>
          <a:xfrm>
            <a:off x="3848100" y="3352800"/>
            <a:ext cx="0" cy="2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cxnSpLocks/>
            <a:endCxn id="68" idx="0"/>
          </p:cNvCxnSpPr>
          <p:nvPr/>
        </p:nvCxnSpPr>
        <p:spPr>
          <a:xfrm>
            <a:off x="3848100" y="5038438"/>
            <a:ext cx="0" cy="177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68" idx="2"/>
            <a:endCxn id="69" idx="0"/>
          </p:cNvCxnSpPr>
          <p:nvPr/>
        </p:nvCxnSpPr>
        <p:spPr>
          <a:xfrm>
            <a:off x="3848100" y="5673438"/>
            <a:ext cx="0" cy="193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70" idx="2"/>
            <a:endCxn id="71" idx="0"/>
          </p:cNvCxnSpPr>
          <p:nvPr/>
        </p:nvCxnSpPr>
        <p:spPr>
          <a:xfrm>
            <a:off x="5067300" y="4086225"/>
            <a:ext cx="0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73" idx="2"/>
            <a:endCxn id="74" idx="0"/>
          </p:cNvCxnSpPr>
          <p:nvPr/>
        </p:nvCxnSpPr>
        <p:spPr>
          <a:xfrm>
            <a:off x="6286500" y="4086225"/>
            <a:ext cx="0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cxnSpLocks/>
            <a:stCxn id="74" idx="2"/>
            <a:endCxn id="75" idx="0"/>
          </p:cNvCxnSpPr>
          <p:nvPr/>
        </p:nvCxnSpPr>
        <p:spPr>
          <a:xfrm flipH="1">
            <a:off x="6286499" y="4800600"/>
            <a:ext cx="1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_s4116"/>
          <p:cNvSpPr>
            <a:spLocks noChangeArrowheads="1"/>
          </p:cNvSpPr>
          <p:nvPr/>
        </p:nvSpPr>
        <p:spPr bwMode="auto">
          <a:xfrm>
            <a:off x="5638800" y="28956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Receptionist</a:t>
            </a:r>
          </a:p>
        </p:txBody>
      </p:sp>
      <p:cxnSp>
        <p:nvCxnSpPr>
          <p:cNvPr id="3" name="Elbow Connector 2"/>
          <p:cNvCxnSpPr>
            <a:cxnSpLocks/>
            <a:stCxn id="48" idx="0"/>
          </p:cNvCxnSpPr>
          <p:nvPr/>
        </p:nvCxnSpPr>
        <p:spPr>
          <a:xfrm rot="16200000" flipV="1">
            <a:off x="5014914" y="1776413"/>
            <a:ext cx="609601" cy="162877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_s4116"/>
          <p:cNvSpPr>
            <a:spLocks noChangeArrowheads="1"/>
          </p:cNvSpPr>
          <p:nvPr/>
        </p:nvSpPr>
        <p:spPr bwMode="auto">
          <a:xfrm>
            <a:off x="6934200" y="3629025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Lead Lineman</a:t>
            </a:r>
          </a:p>
        </p:txBody>
      </p:sp>
      <p:sp>
        <p:nvSpPr>
          <p:cNvPr id="77" name="_s4116"/>
          <p:cNvSpPr>
            <a:spLocks noChangeArrowheads="1"/>
          </p:cNvSpPr>
          <p:nvPr/>
        </p:nvSpPr>
        <p:spPr bwMode="auto">
          <a:xfrm>
            <a:off x="6934200" y="4343400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Lineman</a:t>
            </a:r>
          </a:p>
          <a:p>
            <a:r>
              <a:rPr lang="en-US" sz="800" dirty="0"/>
              <a:t>4</a:t>
            </a:r>
          </a:p>
        </p:txBody>
      </p:sp>
      <p:cxnSp>
        <p:nvCxnSpPr>
          <p:cNvPr id="79" name="Straight Connector 78"/>
          <p:cNvCxnSpPr>
            <a:stCxn id="62" idx="2"/>
            <a:endCxn id="77" idx="0"/>
          </p:cNvCxnSpPr>
          <p:nvPr/>
        </p:nvCxnSpPr>
        <p:spPr>
          <a:xfrm>
            <a:off x="7429500" y="4086225"/>
            <a:ext cx="0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2071C55-6997-472F-921B-9E086A1286C5}"/>
              </a:ext>
            </a:extLst>
          </p:cNvPr>
          <p:cNvCxnSpPr>
            <a:cxnSpLocks/>
            <a:stCxn id="73" idx="0"/>
          </p:cNvCxnSpPr>
          <p:nvPr/>
        </p:nvCxnSpPr>
        <p:spPr>
          <a:xfrm flipH="1" flipV="1">
            <a:off x="6286499" y="3505201"/>
            <a:ext cx="1" cy="1238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FF62C15-9333-466D-80BD-7C7A41904825}"/>
              </a:ext>
            </a:extLst>
          </p:cNvPr>
          <p:cNvCxnSpPr>
            <a:cxnSpLocks/>
            <a:stCxn id="62" idx="0"/>
          </p:cNvCxnSpPr>
          <p:nvPr/>
        </p:nvCxnSpPr>
        <p:spPr>
          <a:xfrm flipV="1">
            <a:off x="7429500" y="3505201"/>
            <a:ext cx="0" cy="1238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3F7F7D9-3EE6-4674-96A7-213BD8865210}"/>
              </a:ext>
            </a:extLst>
          </p:cNvPr>
          <p:cNvCxnSpPr>
            <a:cxnSpLocks/>
            <a:stCxn id="6146" idx="2"/>
            <a:endCxn id="6151" idx="0"/>
          </p:cNvCxnSpPr>
          <p:nvPr/>
        </p:nvCxnSpPr>
        <p:spPr>
          <a:xfrm>
            <a:off x="4400550" y="533399"/>
            <a:ext cx="0" cy="5333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FA60F307-5AE0-4A53-9BBB-EFCE3D4C6764}"/>
              </a:ext>
            </a:extLst>
          </p:cNvPr>
          <p:cNvCxnSpPr>
            <a:cxnSpLocks/>
            <a:stCxn id="6151" idx="1"/>
            <a:endCxn id="6163" idx="0"/>
          </p:cNvCxnSpPr>
          <p:nvPr/>
        </p:nvCxnSpPr>
        <p:spPr>
          <a:xfrm rot="10800000" flipV="1">
            <a:off x="3172388" y="1371598"/>
            <a:ext cx="675713" cy="19573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7">
            <a:extLst>
              <a:ext uri="{FF2B5EF4-FFF2-40B4-BE49-F238E27FC236}">
                <a16:creationId xmlns:a16="http://schemas.microsoft.com/office/drawing/2014/main" id="{3D10EC89-5AF4-4BBF-B434-977697EE0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8" name="TextBox 29">
            <a:extLst>
              <a:ext uri="{FF2B5EF4-FFF2-40B4-BE49-F238E27FC236}">
                <a16:creationId xmlns:a16="http://schemas.microsoft.com/office/drawing/2014/main" id="{7B2A177E-6556-4614-85AA-106222D87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54" name="_s4116">
            <a:extLst>
              <a:ext uri="{FF2B5EF4-FFF2-40B4-BE49-F238E27FC236}">
                <a16:creationId xmlns:a16="http://schemas.microsoft.com/office/drawing/2014/main" id="{1C4B7CC8-9DC9-4EBF-B8AA-2E2C08C95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4378038"/>
            <a:ext cx="914399" cy="685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800" dirty="0"/>
              <a:t>Substation</a:t>
            </a:r>
          </a:p>
          <a:p>
            <a:r>
              <a:rPr lang="en-US" sz="800" dirty="0"/>
              <a:t>Meter</a:t>
            </a:r>
          </a:p>
          <a:p>
            <a:r>
              <a:rPr lang="en-US" sz="800" dirty="0"/>
              <a:t>Technician </a:t>
            </a:r>
          </a:p>
          <a:p>
            <a:r>
              <a:rPr lang="en-US" sz="800" dirty="0"/>
              <a:t>Apprentice</a:t>
            </a:r>
          </a:p>
          <a:p>
            <a:r>
              <a:rPr lang="en-US" sz="800" dirty="0"/>
              <a:t>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77E8E7C-DB90-44C4-87A9-A2BD5A26A8D6}"/>
              </a:ext>
            </a:extLst>
          </p:cNvPr>
          <p:cNvCxnSpPr>
            <a:stCxn id="67" idx="2"/>
            <a:endCxn id="54" idx="0"/>
          </p:cNvCxnSpPr>
          <p:nvPr/>
        </p:nvCxnSpPr>
        <p:spPr>
          <a:xfrm>
            <a:off x="3848100" y="4191000"/>
            <a:ext cx="0" cy="187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97113957-F453-4AA0-A59B-F312DB71F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_s4115">
            <a:extLst>
              <a:ext uri="{FF2B5EF4-FFF2-40B4-BE49-F238E27FC236}">
                <a16:creationId xmlns:a16="http://schemas.microsoft.com/office/drawing/2014/main" id="{87240C1D-8684-4539-A04D-14AFF83A6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1371600"/>
            <a:ext cx="1447800" cy="613220"/>
          </a:xfrm>
          <a:prstGeom prst="roundRect">
            <a:avLst>
              <a:gd name="adj" fmla="val 16667"/>
            </a:avLst>
          </a:prstGeom>
          <a:solidFill>
            <a:srgbClr val="C707E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000" dirty="0"/>
              <a:t>GIS and Engineering</a:t>
            </a:r>
          </a:p>
          <a:p>
            <a:r>
              <a:rPr lang="en-US" sz="1000" dirty="0"/>
              <a:t>Program Manager</a:t>
            </a:r>
          </a:p>
        </p:txBody>
      </p:sp>
      <p:sp>
        <p:nvSpPr>
          <p:cNvPr id="6" name="_s4116">
            <a:extLst>
              <a:ext uri="{FF2B5EF4-FFF2-40B4-BE49-F238E27FC236}">
                <a16:creationId xmlns:a16="http://schemas.microsoft.com/office/drawing/2014/main" id="{3D190652-7078-4A1C-A8A3-D22E8ACB7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5993" y="2584344"/>
            <a:ext cx="1206214" cy="463656"/>
          </a:xfrm>
          <a:prstGeom prst="roundRect">
            <a:avLst>
              <a:gd name="adj" fmla="val 16667"/>
            </a:avLst>
          </a:prstGeom>
          <a:solidFill>
            <a:srgbClr val="C707E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000" dirty="0"/>
              <a:t>GIS Technician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71DD448E-2354-4B13-B02D-2CA4419709A6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4229100" y="2284582"/>
            <a:ext cx="1587215" cy="29976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_s4116">
            <a:extLst>
              <a:ext uri="{FF2B5EF4-FFF2-40B4-BE49-F238E27FC236}">
                <a16:creationId xmlns:a16="http://schemas.microsoft.com/office/drawing/2014/main" id="{A6F66294-3B57-4129-8BBD-AFBCF7C39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3207" y="2584344"/>
            <a:ext cx="1206215" cy="463656"/>
          </a:xfrm>
          <a:prstGeom prst="roundRect">
            <a:avLst>
              <a:gd name="adj" fmla="val 16667"/>
            </a:avLst>
          </a:prstGeom>
          <a:solidFill>
            <a:srgbClr val="C707E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000" dirty="0"/>
              <a:t>Field Data</a:t>
            </a:r>
          </a:p>
          <a:p>
            <a:r>
              <a:rPr lang="en-US" sz="1000" dirty="0"/>
              <a:t>Collection Tech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2AE3617-A146-42B8-B0DF-89797ABF5419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4229100" y="1984820"/>
            <a:ext cx="0" cy="599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utoShape 117">
            <a:hlinkClick r:id="rId3" action="ppaction://hlinksldjump"/>
            <a:extLst>
              <a:ext uri="{FF2B5EF4-FFF2-40B4-BE49-F238E27FC236}">
                <a16:creationId xmlns:a16="http://schemas.microsoft.com/office/drawing/2014/main" id="{056C6D59-5A86-492C-A2A3-8FF70A7B5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0" y="405683"/>
            <a:ext cx="457200" cy="365383"/>
          </a:xfrm>
          <a:prstGeom prst="flowChartOffpageConnector">
            <a:avLst/>
          </a:prstGeom>
          <a:solidFill>
            <a:srgbClr val="C707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B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B70ED2-3851-4643-AE1A-99D1A9CC3FD2}"/>
              </a:ext>
            </a:extLst>
          </p:cNvPr>
          <p:cNvCxnSpPr>
            <a:stCxn id="24" idx="2"/>
            <a:endCxn id="5" idx="0"/>
          </p:cNvCxnSpPr>
          <p:nvPr/>
        </p:nvCxnSpPr>
        <p:spPr>
          <a:xfrm>
            <a:off x="4229100" y="771066"/>
            <a:ext cx="0" cy="600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9">
            <a:extLst>
              <a:ext uri="{FF2B5EF4-FFF2-40B4-BE49-F238E27FC236}">
                <a16:creationId xmlns:a16="http://schemas.microsoft.com/office/drawing/2014/main" id="{26D0EB48-A6AE-4A3E-AA1D-998618029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</p:spTree>
    <p:extLst>
      <p:ext uri="{BB962C8B-B14F-4D97-AF65-F5344CB8AC3E}">
        <p14:creationId xmlns:p14="http://schemas.microsoft.com/office/powerpoint/2010/main" val="1917257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_s4115"/>
          <p:cNvSpPr>
            <a:spLocks noChangeArrowheads="1"/>
          </p:cNvSpPr>
          <p:nvPr/>
        </p:nvSpPr>
        <p:spPr bwMode="auto">
          <a:xfrm>
            <a:off x="3404181" y="2328805"/>
            <a:ext cx="1339850" cy="554033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Office Manager</a:t>
            </a:r>
          </a:p>
        </p:txBody>
      </p:sp>
      <p:sp>
        <p:nvSpPr>
          <p:cNvPr id="7173" name="_s4116"/>
          <p:cNvSpPr>
            <a:spLocks noChangeArrowheads="1"/>
          </p:cNvSpPr>
          <p:nvPr/>
        </p:nvSpPr>
        <p:spPr bwMode="auto">
          <a:xfrm>
            <a:off x="3464511" y="838200"/>
            <a:ext cx="1219195" cy="701673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Finance Director</a:t>
            </a:r>
          </a:p>
          <a:p>
            <a:r>
              <a:rPr lang="en-US" sz="1100" dirty="0"/>
              <a:t>&amp; City Clerk</a:t>
            </a:r>
          </a:p>
        </p:txBody>
      </p:sp>
      <p:sp>
        <p:nvSpPr>
          <p:cNvPr id="7174" name="_s4117"/>
          <p:cNvSpPr>
            <a:spLocks noChangeArrowheads="1"/>
          </p:cNvSpPr>
          <p:nvPr/>
        </p:nvSpPr>
        <p:spPr bwMode="auto">
          <a:xfrm>
            <a:off x="2740606" y="4160009"/>
            <a:ext cx="1295400" cy="685791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 sz="1100" dirty="0"/>
          </a:p>
          <a:p>
            <a:r>
              <a:rPr lang="en-US" sz="1100" dirty="0"/>
              <a:t>Finance Tech</a:t>
            </a:r>
          </a:p>
          <a:p>
            <a:r>
              <a:rPr lang="en-US" sz="1100" dirty="0"/>
              <a:t>(9)</a:t>
            </a:r>
          </a:p>
          <a:p>
            <a:endParaRPr lang="en-US" sz="1000" dirty="0"/>
          </a:p>
          <a:p>
            <a:endParaRPr lang="en-US" sz="1100" dirty="0"/>
          </a:p>
        </p:txBody>
      </p:sp>
      <p:sp>
        <p:nvSpPr>
          <p:cNvPr id="7178" name="Line 29"/>
          <p:cNvSpPr>
            <a:spLocks noChangeShapeType="1"/>
          </p:cNvSpPr>
          <p:nvPr/>
        </p:nvSpPr>
        <p:spPr bwMode="auto">
          <a:xfrm>
            <a:off x="4074106" y="439074"/>
            <a:ext cx="0" cy="399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81" name="_s4115"/>
          <p:cNvSpPr>
            <a:spLocks noChangeArrowheads="1"/>
          </p:cNvSpPr>
          <p:nvPr/>
        </p:nvSpPr>
        <p:spPr bwMode="auto">
          <a:xfrm>
            <a:off x="1022810" y="2328805"/>
            <a:ext cx="1004888" cy="533791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Deputy City </a:t>
            </a:r>
          </a:p>
          <a:p>
            <a:r>
              <a:rPr lang="en-US" sz="1100" dirty="0"/>
              <a:t>Clerk</a:t>
            </a:r>
          </a:p>
        </p:txBody>
      </p:sp>
      <p:cxnSp>
        <p:nvCxnSpPr>
          <p:cNvPr id="7184" name="AutoShape 39"/>
          <p:cNvCxnSpPr>
            <a:cxnSpLocks noChangeShapeType="1"/>
          </p:cNvCxnSpPr>
          <p:nvPr/>
        </p:nvCxnSpPr>
        <p:spPr bwMode="auto">
          <a:xfrm rot="5400000" flipH="1" flipV="1">
            <a:off x="5013561" y="4381499"/>
            <a:ext cx="158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186" name="_s4115"/>
          <p:cNvSpPr>
            <a:spLocks noChangeArrowheads="1"/>
          </p:cNvSpPr>
          <p:nvPr/>
        </p:nvSpPr>
        <p:spPr bwMode="auto">
          <a:xfrm>
            <a:off x="1095607" y="4160017"/>
            <a:ext cx="1524000" cy="685783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Finance Clerk </a:t>
            </a:r>
          </a:p>
          <a:p>
            <a:r>
              <a:rPr lang="en-US" sz="1100" dirty="0"/>
              <a:t>(3 FT / 1 PT)</a:t>
            </a:r>
          </a:p>
        </p:txBody>
      </p:sp>
      <p:sp>
        <p:nvSpPr>
          <p:cNvPr id="7187" name="_s4117"/>
          <p:cNvSpPr>
            <a:spLocks noChangeArrowheads="1"/>
          </p:cNvSpPr>
          <p:nvPr/>
        </p:nvSpPr>
        <p:spPr bwMode="auto">
          <a:xfrm>
            <a:off x="6019800" y="2328806"/>
            <a:ext cx="1384976" cy="889000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Assistant</a:t>
            </a:r>
          </a:p>
          <a:p>
            <a:r>
              <a:rPr lang="en-US" sz="1100" dirty="0"/>
              <a:t>Finance Director</a:t>
            </a:r>
          </a:p>
          <a:p>
            <a:r>
              <a:rPr lang="en-US" sz="1100" dirty="0"/>
              <a:t>&amp; Accounting </a:t>
            </a:r>
          </a:p>
          <a:p>
            <a:r>
              <a:rPr lang="en-US" sz="1100" dirty="0"/>
              <a:t>Manager</a:t>
            </a:r>
          </a:p>
        </p:txBody>
      </p:sp>
      <p:sp>
        <p:nvSpPr>
          <p:cNvPr id="7189" name="_s4115"/>
          <p:cNvSpPr>
            <a:spLocks noChangeArrowheads="1"/>
          </p:cNvSpPr>
          <p:nvPr/>
        </p:nvSpPr>
        <p:spPr bwMode="auto">
          <a:xfrm>
            <a:off x="7442337" y="3597379"/>
            <a:ext cx="1006475" cy="552444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Senior</a:t>
            </a:r>
          </a:p>
          <a:p>
            <a:r>
              <a:rPr lang="en-US" sz="1100" dirty="0"/>
              <a:t>Accountant </a:t>
            </a:r>
          </a:p>
        </p:txBody>
      </p:sp>
      <p:sp>
        <p:nvSpPr>
          <p:cNvPr id="26" name="_s4116"/>
          <p:cNvSpPr>
            <a:spLocks noChangeArrowheads="1"/>
          </p:cNvSpPr>
          <p:nvPr/>
        </p:nvSpPr>
        <p:spPr bwMode="auto">
          <a:xfrm>
            <a:off x="4728230" y="4191000"/>
            <a:ext cx="1066800" cy="685800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Meter</a:t>
            </a:r>
          </a:p>
          <a:p>
            <a:r>
              <a:rPr lang="en-US" sz="1100" dirty="0"/>
              <a:t>Supervisor</a:t>
            </a:r>
          </a:p>
        </p:txBody>
      </p:sp>
      <p:sp>
        <p:nvSpPr>
          <p:cNvPr id="27" name="_s4116"/>
          <p:cNvSpPr>
            <a:spLocks noChangeArrowheads="1"/>
          </p:cNvSpPr>
          <p:nvPr/>
        </p:nvSpPr>
        <p:spPr bwMode="auto">
          <a:xfrm>
            <a:off x="4064469" y="5197474"/>
            <a:ext cx="1066800" cy="685800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Meter</a:t>
            </a:r>
          </a:p>
          <a:p>
            <a:r>
              <a:rPr lang="en-US" sz="1100" dirty="0"/>
              <a:t>Readers</a:t>
            </a:r>
          </a:p>
          <a:p>
            <a:r>
              <a:rPr lang="en-US" sz="1100" dirty="0"/>
              <a:t>(2)</a:t>
            </a:r>
          </a:p>
        </p:txBody>
      </p:sp>
      <p:cxnSp>
        <p:nvCxnSpPr>
          <p:cNvPr id="3" name="Elbow Connector 2"/>
          <p:cNvCxnSpPr>
            <a:cxnSpLocks/>
            <a:stCxn id="26" idx="0"/>
            <a:endCxn id="7172" idx="3"/>
          </p:cNvCxnSpPr>
          <p:nvPr/>
        </p:nvCxnSpPr>
        <p:spPr>
          <a:xfrm rot="16200000" flipV="1">
            <a:off x="4210242" y="3139611"/>
            <a:ext cx="1585178" cy="51759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lbow Connector 4"/>
          <p:cNvCxnSpPr>
            <a:stCxn id="27" idx="0"/>
            <a:endCxn id="26" idx="2"/>
          </p:cNvCxnSpPr>
          <p:nvPr/>
        </p:nvCxnSpPr>
        <p:spPr>
          <a:xfrm rot="5400000" flipH="1" flipV="1">
            <a:off x="4769412" y="4705257"/>
            <a:ext cx="320674" cy="663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_s4116"/>
          <p:cNvSpPr>
            <a:spLocks noChangeArrowheads="1"/>
          </p:cNvSpPr>
          <p:nvPr/>
        </p:nvSpPr>
        <p:spPr bwMode="auto">
          <a:xfrm>
            <a:off x="5410200" y="5197474"/>
            <a:ext cx="1066800" cy="685800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Meter</a:t>
            </a:r>
          </a:p>
          <a:p>
            <a:r>
              <a:rPr lang="en-US" sz="1100" dirty="0"/>
              <a:t>Repair</a:t>
            </a:r>
          </a:p>
          <a:p>
            <a:r>
              <a:rPr lang="en-US" sz="1100" dirty="0"/>
              <a:t>(2)</a:t>
            </a:r>
          </a:p>
        </p:txBody>
      </p:sp>
      <p:cxnSp>
        <p:nvCxnSpPr>
          <p:cNvPr id="11" name="Elbow Connector 10"/>
          <p:cNvCxnSpPr>
            <a:stCxn id="26" idx="2"/>
            <a:endCxn id="37" idx="0"/>
          </p:cNvCxnSpPr>
          <p:nvPr/>
        </p:nvCxnSpPr>
        <p:spPr>
          <a:xfrm rot="16200000" flipH="1">
            <a:off x="5442278" y="4696152"/>
            <a:ext cx="320674" cy="681970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_s4115"/>
          <p:cNvSpPr>
            <a:spLocks noChangeArrowheads="1"/>
          </p:cNvSpPr>
          <p:nvPr/>
        </p:nvSpPr>
        <p:spPr bwMode="auto">
          <a:xfrm>
            <a:off x="6211345" y="3597378"/>
            <a:ext cx="1006475" cy="554033"/>
          </a:xfrm>
          <a:prstGeom prst="roundRect">
            <a:avLst>
              <a:gd name="adj" fmla="val 16667"/>
            </a:avLst>
          </a:prstGeom>
          <a:solidFill>
            <a:srgbClr val="79FF7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Accountant </a:t>
            </a:r>
          </a:p>
          <a:p>
            <a:r>
              <a:rPr lang="en-US" sz="1100" dirty="0"/>
              <a:t>(2)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567796E-DC71-4933-B476-6A5044351836}"/>
              </a:ext>
            </a:extLst>
          </p:cNvPr>
          <p:cNvCxnSpPr>
            <a:cxnSpLocks/>
            <a:stCxn id="7173" idx="2"/>
            <a:endCxn id="7181" idx="0"/>
          </p:cNvCxnSpPr>
          <p:nvPr/>
        </p:nvCxnSpPr>
        <p:spPr>
          <a:xfrm rot="5400000">
            <a:off x="2405216" y="659912"/>
            <a:ext cx="788932" cy="25488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9C45B571-AD8C-4C6B-AC1C-9B2934408FAA}"/>
              </a:ext>
            </a:extLst>
          </p:cNvPr>
          <p:cNvCxnSpPr>
            <a:cxnSpLocks/>
            <a:stCxn id="7173" idx="2"/>
            <a:endCxn id="7187" idx="0"/>
          </p:cNvCxnSpPr>
          <p:nvPr/>
        </p:nvCxnSpPr>
        <p:spPr>
          <a:xfrm rot="16200000" flipH="1">
            <a:off x="4998732" y="615249"/>
            <a:ext cx="788933" cy="26381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7F7355C6-FB64-4C15-9457-24ED1892268C}"/>
              </a:ext>
            </a:extLst>
          </p:cNvPr>
          <p:cNvCxnSpPr>
            <a:stCxn id="7173" idx="2"/>
            <a:endCxn id="7172" idx="0"/>
          </p:cNvCxnSpPr>
          <p:nvPr/>
        </p:nvCxnSpPr>
        <p:spPr>
          <a:xfrm rot="5400000">
            <a:off x="3679642" y="1934338"/>
            <a:ext cx="788932" cy="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FCDB91FD-C221-48D2-96A6-F090365683BA}"/>
              </a:ext>
            </a:extLst>
          </p:cNvPr>
          <p:cNvCxnSpPr>
            <a:cxnSpLocks/>
            <a:stCxn id="7172" idx="2"/>
            <a:endCxn id="7186" idx="0"/>
          </p:cNvCxnSpPr>
          <p:nvPr/>
        </p:nvCxnSpPr>
        <p:spPr>
          <a:xfrm rot="5400000">
            <a:off x="2327268" y="2413178"/>
            <a:ext cx="1277179" cy="2216499"/>
          </a:xfrm>
          <a:prstGeom prst="bentConnector3">
            <a:avLst>
              <a:gd name="adj1" fmla="val 6193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3077410-D0A0-456B-8FED-AAF2744FC9A8}"/>
              </a:ext>
            </a:extLst>
          </p:cNvPr>
          <p:cNvCxnSpPr>
            <a:endCxn id="7174" idx="0"/>
          </p:cNvCxnSpPr>
          <p:nvPr/>
        </p:nvCxnSpPr>
        <p:spPr>
          <a:xfrm>
            <a:off x="3388306" y="3679787"/>
            <a:ext cx="0" cy="4802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1477632-8533-486E-9DAF-92925BFA199E}"/>
              </a:ext>
            </a:extLst>
          </p:cNvPr>
          <p:cNvCxnSpPr>
            <a:stCxn id="7187" idx="2"/>
            <a:endCxn id="33" idx="0"/>
          </p:cNvCxnSpPr>
          <p:nvPr/>
        </p:nvCxnSpPr>
        <p:spPr>
          <a:xfrm>
            <a:off x="6712288" y="3217806"/>
            <a:ext cx="2295" cy="3795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684799D8-E8E7-47B8-BEB2-A4FCE7083C7C}"/>
              </a:ext>
            </a:extLst>
          </p:cNvPr>
          <p:cNvCxnSpPr>
            <a:cxnSpLocks/>
            <a:stCxn id="7187" idx="2"/>
            <a:endCxn id="7189" idx="0"/>
          </p:cNvCxnSpPr>
          <p:nvPr/>
        </p:nvCxnSpPr>
        <p:spPr>
          <a:xfrm rot="16200000" flipH="1">
            <a:off x="7139145" y="2790948"/>
            <a:ext cx="379573" cy="12332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AutoShape 117">
            <a:hlinkClick r:id="rId3" action="ppaction://hlinksldjump"/>
            <a:extLst>
              <a:ext uri="{FF2B5EF4-FFF2-40B4-BE49-F238E27FC236}">
                <a16:creationId xmlns:a16="http://schemas.microsoft.com/office/drawing/2014/main" id="{4DA23C8D-C1E6-4248-BEAB-C50D56819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5506" y="73691"/>
            <a:ext cx="457200" cy="365383"/>
          </a:xfrm>
          <a:prstGeom prst="flowChartOffpageConnector">
            <a:avLst/>
          </a:prstGeom>
          <a:solidFill>
            <a:srgbClr val="79FF7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C</a:t>
            </a:r>
          </a:p>
        </p:txBody>
      </p:sp>
      <p:pic>
        <p:nvPicPr>
          <p:cNvPr id="72" name="Picture 7">
            <a:extLst>
              <a:ext uri="{FF2B5EF4-FFF2-40B4-BE49-F238E27FC236}">
                <a16:creationId xmlns:a16="http://schemas.microsoft.com/office/drawing/2014/main" id="{2E690A22-643D-4A75-9460-B09F9E36B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3" name="TextBox 29">
            <a:extLst>
              <a:ext uri="{FF2B5EF4-FFF2-40B4-BE49-F238E27FC236}">
                <a16:creationId xmlns:a16="http://schemas.microsoft.com/office/drawing/2014/main" id="{F97ABED5-7437-4B73-BA9F-68309371A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_s4115"/>
          <p:cNvSpPr>
            <a:spLocks noChangeArrowheads="1"/>
          </p:cNvSpPr>
          <p:nvPr/>
        </p:nvSpPr>
        <p:spPr bwMode="auto">
          <a:xfrm>
            <a:off x="3962400" y="533400"/>
            <a:ext cx="990600" cy="685800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 Chief</a:t>
            </a:r>
            <a:endParaRPr lang="en-US" sz="2100" dirty="0"/>
          </a:p>
        </p:txBody>
      </p:sp>
      <p:sp>
        <p:nvSpPr>
          <p:cNvPr id="8196" name="_s4116"/>
          <p:cNvSpPr>
            <a:spLocks noChangeArrowheads="1"/>
          </p:cNvSpPr>
          <p:nvPr/>
        </p:nvSpPr>
        <p:spPr bwMode="auto">
          <a:xfrm>
            <a:off x="3771900" y="1371600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Deputy Chief</a:t>
            </a:r>
          </a:p>
          <a:p>
            <a:r>
              <a:rPr lang="en-US" sz="1100" dirty="0"/>
              <a:t>Training </a:t>
            </a:r>
          </a:p>
        </p:txBody>
      </p:sp>
      <p:sp>
        <p:nvSpPr>
          <p:cNvPr id="8198" name="_s4116"/>
          <p:cNvSpPr>
            <a:spLocks noChangeArrowheads="1"/>
          </p:cNvSpPr>
          <p:nvPr/>
        </p:nvSpPr>
        <p:spPr bwMode="auto">
          <a:xfrm>
            <a:off x="1581151" y="1206499"/>
            <a:ext cx="1006475" cy="576263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</a:t>
            </a:r>
          </a:p>
          <a:p>
            <a:r>
              <a:rPr lang="en-US" sz="1100" dirty="0"/>
              <a:t>Marshal</a:t>
            </a:r>
          </a:p>
        </p:txBody>
      </p:sp>
      <p:sp>
        <p:nvSpPr>
          <p:cNvPr id="8201" name="_s4115"/>
          <p:cNvSpPr>
            <a:spLocks noChangeArrowheads="1"/>
          </p:cNvSpPr>
          <p:nvPr/>
        </p:nvSpPr>
        <p:spPr bwMode="auto">
          <a:xfrm>
            <a:off x="1676400" y="5562600"/>
            <a:ext cx="1006475" cy="55562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 Fighter</a:t>
            </a:r>
          </a:p>
          <a:p>
            <a:r>
              <a:rPr lang="en-US" sz="1100" dirty="0"/>
              <a:t>(3)</a:t>
            </a:r>
          </a:p>
        </p:txBody>
      </p:sp>
      <p:sp>
        <p:nvSpPr>
          <p:cNvPr id="8202" name="_s4115"/>
          <p:cNvSpPr>
            <a:spLocks noChangeArrowheads="1"/>
          </p:cNvSpPr>
          <p:nvPr/>
        </p:nvSpPr>
        <p:spPr bwMode="auto">
          <a:xfrm>
            <a:off x="990600" y="4597400"/>
            <a:ext cx="1006475" cy="55562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</a:t>
            </a:r>
          </a:p>
          <a:p>
            <a:r>
              <a:rPr lang="en-US" sz="1100" dirty="0"/>
              <a:t>Sergeant</a:t>
            </a:r>
          </a:p>
        </p:txBody>
      </p:sp>
      <p:sp>
        <p:nvSpPr>
          <p:cNvPr id="8203" name="_s4115"/>
          <p:cNvSpPr>
            <a:spLocks noChangeArrowheads="1"/>
          </p:cNvSpPr>
          <p:nvPr/>
        </p:nvSpPr>
        <p:spPr bwMode="auto">
          <a:xfrm>
            <a:off x="1997075" y="2419350"/>
            <a:ext cx="1006475" cy="719325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“A”</a:t>
            </a:r>
          </a:p>
          <a:p>
            <a:r>
              <a:rPr lang="en-US" sz="1100" dirty="0"/>
              <a:t>Battalion</a:t>
            </a:r>
          </a:p>
          <a:p>
            <a:r>
              <a:rPr lang="en-US" sz="1100" dirty="0"/>
              <a:t>Chief</a:t>
            </a:r>
          </a:p>
        </p:txBody>
      </p:sp>
      <p:sp>
        <p:nvSpPr>
          <p:cNvPr id="8219" name="_s4115"/>
          <p:cNvSpPr>
            <a:spLocks noChangeArrowheads="1"/>
          </p:cNvSpPr>
          <p:nvPr/>
        </p:nvSpPr>
        <p:spPr bwMode="auto">
          <a:xfrm>
            <a:off x="3962400" y="2473325"/>
            <a:ext cx="1006475" cy="719325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“B”</a:t>
            </a:r>
          </a:p>
          <a:p>
            <a:r>
              <a:rPr lang="en-US" sz="1100" dirty="0"/>
              <a:t>Battalion</a:t>
            </a:r>
          </a:p>
          <a:p>
            <a:r>
              <a:rPr lang="en-US" sz="1100" dirty="0"/>
              <a:t>Chief</a:t>
            </a:r>
          </a:p>
        </p:txBody>
      </p:sp>
      <p:sp>
        <p:nvSpPr>
          <p:cNvPr id="8220" name="_s4115"/>
          <p:cNvSpPr>
            <a:spLocks noChangeArrowheads="1"/>
          </p:cNvSpPr>
          <p:nvPr/>
        </p:nvSpPr>
        <p:spPr bwMode="auto">
          <a:xfrm>
            <a:off x="6172200" y="2419350"/>
            <a:ext cx="1006475" cy="719325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“C”</a:t>
            </a:r>
          </a:p>
          <a:p>
            <a:r>
              <a:rPr lang="en-US" sz="1100" dirty="0"/>
              <a:t>Battalion</a:t>
            </a:r>
          </a:p>
          <a:p>
            <a:r>
              <a:rPr lang="en-US" sz="1100" dirty="0"/>
              <a:t>Chief</a:t>
            </a:r>
          </a:p>
        </p:txBody>
      </p:sp>
      <p:sp>
        <p:nvSpPr>
          <p:cNvPr id="32" name="_s4115"/>
          <p:cNvSpPr>
            <a:spLocks noChangeArrowheads="1"/>
          </p:cNvSpPr>
          <p:nvPr/>
        </p:nvSpPr>
        <p:spPr bwMode="auto">
          <a:xfrm>
            <a:off x="228600" y="5562600"/>
            <a:ext cx="1006475" cy="55562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Engineer</a:t>
            </a:r>
          </a:p>
          <a:p>
            <a:r>
              <a:rPr lang="en-US" sz="1100" dirty="0"/>
              <a:t>(4)</a:t>
            </a:r>
          </a:p>
        </p:txBody>
      </p:sp>
      <p:sp>
        <p:nvSpPr>
          <p:cNvPr id="64" name="_s4115"/>
          <p:cNvSpPr>
            <a:spLocks noChangeArrowheads="1"/>
          </p:cNvSpPr>
          <p:nvPr/>
        </p:nvSpPr>
        <p:spPr bwMode="auto">
          <a:xfrm>
            <a:off x="4632325" y="5559426"/>
            <a:ext cx="1006475" cy="557940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 Fighter</a:t>
            </a:r>
          </a:p>
          <a:p>
            <a:r>
              <a:rPr lang="en-US" sz="1100" dirty="0"/>
              <a:t>(3)</a:t>
            </a:r>
          </a:p>
        </p:txBody>
      </p:sp>
      <p:sp>
        <p:nvSpPr>
          <p:cNvPr id="65" name="_s4115"/>
          <p:cNvSpPr>
            <a:spLocks noChangeArrowheads="1"/>
          </p:cNvSpPr>
          <p:nvPr/>
        </p:nvSpPr>
        <p:spPr bwMode="auto">
          <a:xfrm>
            <a:off x="3962400" y="4556312"/>
            <a:ext cx="1006475" cy="55562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</a:t>
            </a:r>
          </a:p>
          <a:p>
            <a:r>
              <a:rPr lang="en-US" sz="1100" dirty="0"/>
              <a:t>Sergeant</a:t>
            </a:r>
          </a:p>
        </p:txBody>
      </p:sp>
      <p:sp>
        <p:nvSpPr>
          <p:cNvPr id="66" name="_s4115"/>
          <p:cNvSpPr>
            <a:spLocks noChangeArrowheads="1"/>
          </p:cNvSpPr>
          <p:nvPr/>
        </p:nvSpPr>
        <p:spPr bwMode="auto">
          <a:xfrm>
            <a:off x="3259512" y="5537202"/>
            <a:ext cx="1006475" cy="57414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Engineer</a:t>
            </a:r>
          </a:p>
          <a:p>
            <a:r>
              <a:rPr lang="en-US" sz="1100" dirty="0"/>
              <a:t>(4)</a:t>
            </a:r>
          </a:p>
        </p:txBody>
      </p:sp>
      <p:sp>
        <p:nvSpPr>
          <p:cNvPr id="70" name="_s4115"/>
          <p:cNvSpPr>
            <a:spLocks noChangeArrowheads="1"/>
          </p:cNvSpPr>
          <p:nvPr/>
        </p:nvSpPr>
        <p:spPr bwMode="auto">
          <a:xfrm>
            <a:off x="7753350" y="5553076"/>
            <a:ext cx="1006475" cy="57414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 Fighter</a:t>
            </a:r>
          </a:p>
          <a:p>
            <a:r>
              <a:rPr lang="en-US" sz="1100" dirty="0"/>
              <a:t>(3)</a:t>
            </a:r>
          </a:p>
        </p:txBody>
      </p:sp>
      <p:sp>
        <p:nvSpPr>
          <p:cNvPr id="71" name="_s4115"/>
          <p:cNvSpPr>
            <a:spLocks noChangeArrowheads="1"/>
          </p:cNvSpPr>
          <p:nvPr/>
        </p:nvSpPr>
        <p:spPr bwMode="auto">
          <a:xfrm>
            <a:off x="7026275" y="4597400"/>
            <a:ext cx="1006475" cy="561977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Fire</a:t>
            </a:r>
          </a:p>
          <a:p>
            <a:r>
              <a:rPr lang="en-US" sz="1100" dirty="0"/>
              <a:t>Sergeant</a:t>
            </a:r>
          </a:p>
        </p:txBody>
      </p:sp>
      <p:sp>
        <p:nvSpPr>
          <p:cNvPr id="72" name="_s4115"/>
          <p:cNvSpPr>
            <a:spLocks noChangeArrowheads="1"/>
          </p:cNvSpPr>
          <p:nvPr/>
        </p:nvSpPr>
        <p:spPr bwMode="auto">
          <a:xfrm>
            <a:off x="6308726" y="5537202"/>
            <a:ext cx="1006475" cy="57414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Engineer</a:t>
            </a:r>
          </a:p>
          <a:p>
            <a:r>
              <a:rPr lang="en-US" sz="1100" dirty="0"/>
              <a:t>(4)</a:t>
            </a:r>
          </a:p>
        </p:txBody>
      </p:sp>
      <p:sp>
        <p:nvSpPr>
          <p:cNvPr id="60" name="_s4115"/>
          <p:cNvSpPr>
            <a:spLocks noChangeArrowheads="1"/>
          </p:cNvSpPr>
          <p:nvPr/>
        </p:nvSpPr>
        <p:spPr bwMode="auto">
          <a:xfrm>
            <a:off x="990600" y="3640138"/>
            <a:ext cx="1006475" cy="55562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Lieutenant</a:t>
            </a:r>
          </a:p>
        </p:txBody>
      </p:sp>
      <p:sp>
        <p:nvSpPr>
          <p:cNvPr id="61" name="_s4115"/>
          <p:cNvSpPr>
            <a:spLocks noChangeArrowheads="1"/>
          </p:cNvSpPr>
          <p:nvPr/>
        </p:nvSpPr>
        <p:spPr bwMode="auto">
          <a:xfrm>
            <a:off x="3962400" y="3640138"/>
            <a:ext cx="1006475" cy="549276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Lieutenant</a:t>
            </a:r>
          </a:p>
        </p:txBody>
      </p:sp>
      <p:sp>
        <p:nvSpPr>
          <p:cNvPr id="62" name="_s4115"/>
          <p:cNvSpPr>
            <a:spLocks noChangeArrowheads="1"/>
          </p:cNvSpPr>
          <p:nvPr/>
        </p:nvSpPr>
        <p:spPr bwMode="auto">
          <a:xfrm>
            <a:off x="7026274" y="3641727"/>
            <a:ext cx="1006475" cy="561975"/>
          </a:xfrm>
          <a:prstGeom prst="roundRect">
            <a:avLst>
              <a:gd name="adj" fmla="val 16667"/>
            </a:avLst>
          </a:prstGeom>
          <a:solidFill>
            <a:srgbClr val="FF2F2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Lieutenant</a:t>
            </a:r>
          </a:p>
        </p:txBody>
      </p:sp>
      <p:cxnSp>
        <p:nvCxnSpPr>
          <p:cNvPr id="25" name="Elbow Connector 24"/>
          <p:cNvCxnSpPr>
            <a:cxnSpLocks/>
            <a:stCxn id="8203" idx="2"/>
            <a:endCxn id="60" idx="0"/>
          </p:cNvCxnSpPr>
          <p:nvPr/>
        </p:nvCxnSpPr>
        <p:spPr>
          <a:xfrm rot="5400000">
            <a:off x="1746345" y="2886169"/>
            <a:ext cx="501463" cy="100647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8220" idx="2"/>
            <a:endCxn id="62" idx="0"/>
          </p:cNvCxnSpPr>
          <p:nvPr/>
        </p:nvCxnSpPr>
        <p:spPr>
          <a:xfrm rot="16200000" flipH="1">
            <a:off x="6850949" y="2963164"/>
            <a:ext cx="503052" cy="85407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cxnSpLocks/>
            <a:stCxn id="8202" idx="1"/>
            <a:endCxn id="32" idx="0"/>
          </p:cNvCxnSpPr>
          <p:nvPr/>
        </p:nvCxnSpPr>
        <p:spPr>
          <a:xfrm rot="10800000" flipV="1">
            <a:off x="731838" y="4875212"/>
            <a:ext cx="258762" cy="68738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cxnSpLocks/>
            <a:stCxn id="65" idx="1"/>
            <a:endCxn id="66" idx="0"/>
          </p:cNvCxnSpPr>
          <p:nvPr/>
        </p:nvCxnSpPr>
        <p:spPr>
          <a:xfrm rot="10800000" flipV="1">
            <a:off x="3762750" y="4834124"/>
            <a:ext cx="199650" cy="70307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cxnSpLocks/>
            <a:stCxn id="65" idx="3"/>
            <a:endCxn id="64" idx="0"/>
          </p:cNvCxnSpPr>
          <p:nvPr/>
        </p:nvCxnSpPr>
        <p:spPr>
          <a:xfrm>
            <a:off x="4968875" y="4834125"/>
            <a:ext cx="166688" cy="72530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cxnSpLocks/>
            <a:stCxn id="71" idx="1"/>
            <a:endCxn id="72" idx="0"/>
          </p:cNvCxnSpPr>
          <p:nvPr/>
        </p:nvCxnSpPr>
        <p:spPr>
          <a:xfrm rot="10800000" flipV="1">
            <a:off x="6811965" y="4878388"/>
            <a:ext cx="214311" cy="65881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cxnSpLocks/>
            <a:stCxn id="71" idx="3"/>
            <a:endCxn id="70" idx="0"/>
          </p:cNvCxnSpPr>
          <p:nvPr/>
        </p:nvCxnSpPr>
        <p:spPr>
          <a:xfrm>
            <a:off x="8032750" y="4878389"/>
            <a:ext cx="223838" cy="67468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cxnSpLocks/>
            <a:stCxn id="8202" idx="3"/>
            <a:endCxn id="8201" idx="0"/>
          </p:cNvCxnSpPr>
          <p:nvPr/>
        </p:nvCxnSpPr>
        <p:spPr>
          <a:xfrm>
            <a:off x="1997075" y="4875213"/>
            <a:ext cx="182563" cy="68738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C88D1701-FADD-4ADF-BC1F-E00AD3B39EEF}"/>
              </a:ext>
            </a:extLst>
          </p:cNvPr>
          <p:cNvCxnSpPr>
            <a:cxnSpLocks/>
            <a:stCxn id="8195" idx="1"/>
            <a:endCxn id="8198" idx="0"/>
          </p:cNvCxnSpPr>
          <p:nvPr/>
        </p:nvCxnSpPr>
        <p:spPr>
          <a:xfrm rot="10800000" flipV="1">
            <a:off x="2084390" y="876299"/>
            <a:ext cx="1878011" cy="33019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3E8E22-125C-4369-B464-E682D00B6E43}"/>
              </a:ext>
            </a:extLst>
          </p:cNvPr>
          <p:cNvCxnSpPr>
            <a:stCxn id="8195" idx="2"/>
            <a:endCxn id="8196" idx="0"/>
          </p:cNvCxnSpPr>
          <p:nvPr/>
        </p:nvCxnSpPr>
        <p:spPr>
          <a:xfrm>
            <a:off x="4457700" y="1219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9095CD3-83E7-4981-AA60-9AFFD86E1620}"/>
              </a:ext>
            </a:extLst>
          </p:cNvPr>
          <p:cNvCxnSpPr>
            <a:cxnSpLocks/>
            <a:stCxn id="8196" idx="2"/>
            <a:endCxn id="8219" idx="0"/>
          </p:cNvCxnSpPr>
          <p:nvPr/>
        </p:nvCxnSpPr>
        <p:spPr>
          <a:xfrm>
            <a:off x="4457700" y="1981200"/>
            <a:ext cx="7938" cy="492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0096AC9-8497-4AA7-874D-C8A1E34F1FF3}"/>
              </a:ext>
            </a:extLst>
          </p:cNvPr>
          <p:cNvCxnSpPr>
            <a:cxnSpLocks/>
            <a:stCxn id="8219" idx="2"/>
            <a:endCxn id="61" idx="0"/>
          </p:cNvCxnSpPr>
          <p:nvPr/>
        </p:nvCxnSpPr>
        <p:spPr>
          <a:xfrm>
            <a:off x="4465638" y="3192650"/>
            <a:ext cx="0" cy="4474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8AF3E0C-C9E1-4E09-B960-078B44841C04}"/>
              </a:ext>
            </a:extLst>
          </p:cNvPr>
          <p:cNvCxnSpPr>
            <a:stCxn id="61" idx="2"/>
            <a:endCxn id="65" idx="0"/>
          </p:cNvCxnSpPr>
          <p:nvPr/>
        </p:nvCxnSpPr>
        <p:spPr>
          <a:xfrm>
            <a:off x="4465638" y="4189414"/>
            <a:ext cx="0" cy="366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1151F9A-08B6-47C4-8C1C-85046FBE13BA}"/>
              </a:ext>
            </a:extLst>
          </p:cNvPr>
          <p:cNvCxnSpPr>
            <a:stCxn id="60" idx="2"/>
            <a:endCxn id="8202" idx="0"/>
          </p:cNvCxnSpPr>
          <p:nvPr/>
        </p:nvCxnSpPr>
        <p:spPr>
          <a:xfrm>
            <a:off x="1493838" y="4195764"/>
            <a:ext cx="0" cy="401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FE404FD-5E84-4591-A63A-EE2D02ADBA94}"/>
              </a:ext>
            </a:extLst>
          </p:cNvPr>
          <p:cNvCxnSpPr>
            <a:stCxn id="62" idx="2"/>
            <a:endCxn id="71" idx="0"/>
          </p:cNvCxnSpPr>
          <p:nvPr/>
        </p:nvCxnSpPr>
        <p:spPr>
          <a:xfrm>
            <a:off x="7529512" y="4203702"/>
            <a:ext cx="1" cy="3936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806EDBA7-814D-4BBE-B672-7AE933FCDAC0}"/>
              </a:ext>
            </a:extLst>
          </p:cNvPr>
          <p:cNvCxnSpPr>
            <a:stCxn id="8203" idx="0"/>
          </p:cNvCxnSpPr>
          <p:nvPr/>
        </p:nvCxnSpPr>
        <p:spPr>
          <a:xfrm rot="5400000" flipH="1" flipV="1">
            <a:off x="3386931" y="1340644"/>
            <a:ext cx="192088" cy="196532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F0842566-95B4-4E05-BE11-B2C1739AE368}"/>
              </a:ext>
            </a:extLst>
          </p:cNvPr>
          <p:cNvCxnSpPr>
            <a:stCxn id="8220" idx="0"/>
          </p:cNvCxnSpPr>
          <p:nvPr/>
        </p:nvCxnSpPr>
        <p:spPr>
          <a:xfrm rot="16200000" flipV="1">
            <a:off x="5459810" y="1203722"/>
            <a:ext cx="194468" cy="223678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BCD7D8E5-3CCB-4CA0-AC40-72909499168D}"/>
              </a:ext>
            </a:extLst>
          </p:cNvPr>
          <p:cNvCxnSpPr>
            <a:cxnSpLocks/>
            <a:stCxn id="113" idx="2"/>
            <a:endCxn id="8195" idx="0"/>
          </p:cNvCxnSpPr>
          <p:nvPr/>
        </p:nvCxnSpPr>
        <p:spPr>
          <a:xfrm>
            <a:off x="4457700" y="426947"/>
            <a:ext cx="0" cy="1064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AutoShape 118">
            <a:hlinkClick r:id="rId3" action="ppaction://hlinksldjump"/>
            <a:extLst>
              <a:ext uri="{FF2B5EF4-FFF2-40B4-BE49-F238E27FC236}">
                <a16:creationId xmlns:a16="http://schemas.microsoft.com/office/drawing/2014/main" id="{117D88B4-F3A6-4394-966F-50160CB82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9100" y="61641"/>
            <a:ext cx="457200" cy="365306"/>
          </a:xfrm>
          <a:prstGeom prst="flowChartOffpageConnector">
            <a:avLst/>
          </a:prstGeom>
          <a:solidFill>
            <a:srgbClr val="FF2F2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D</a:t>
            </a:r>
          </a:p>
        </p:txBody>
      </p:sp>
      <p:pic>
        <p:nvPicPr>
          <p:cNvPr id="116" name="Picture 7">
            <a:extLst>
              <a:ext uri="{FF2B5EF4-FFF2-40B4-BE49-F238E27FC236}">
                <a16:creationId xmlns:a16="http://schemas.microsoft.com/office/drawing/2014/main" id="{694BCB10-B9C3-479B-A019-1B0863E4D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7" name="TextBox 29">
            <a:extLst>
              <a:ext uri="{FF2B5EF4-FFF2-40B4-BE49-F238E27FC236}">
                <a16:creationId xmlns:a16="http://schemas.microsoft.com/office/drawing/2014/main" id="{9788463A-5C1F-46A9-AAB7-0F6780850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_s4116"/>
          <p:cNvSpPr>
            <a:spLocks noChangeArrowheads="1"/>
          </p:cNvSpPr>
          <p:nvPr/>
        </p:nvSpPr>
        <p:spPr bwMode="auto">
          <a:xfrm>
            <a:off x="3810000" y="1765300"/>
            <a:ext cx="1219200" cy="8890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HR &amp; Risk Mgmt.</a:t>
            </a:r>
          </a:p>
          <a:p>
            <a:r>
              <a:rPr lang="en-US" sz="1100" b="0" dirty="0"/>
              <a:t>Director</a:t>
            </a:r>
          </a:p>
        </p:txBody>
      </p:sp>
      <p:sp>
        <p:nvSpPr>
          <p:cNvPr id="14340" name="Line 25"/>
          <p:cNvSpPr>
            <a:spLocks noChangeShapeType="1"/>
          </p:cNvSpPr>
          <p:nvPr/>
        </p:nvSpPr>
        <p:spPr bwMode="auto">
          <a:xfrm>
            <a:off x="4419600" y="26797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41" name="_s4116"/>
          <p:cNvSpPr>
            <a:spLocks noChangeArrowheads="1"/>
          </p:cNvSpPr>
          <p:nvPr/>
        </p:nvSpPr>
        <p:spPr bwMode="auto">
          <a:xfrm>
            <a:off x="3687762" y="3581400"/>
            <a:ext cx="1341438" cy="7493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HR &amp; Risk Mgmt.</a:t>
            </a:r>
          </a:p>
          <a:p>
            <a:r>
              <a:rPr lang="en-US" sz="1100" b="0" dirty="0"/>
              <a:t>Generalist</a:t>
            </a:r>
          </a:p>
        </p:txBody>
      </p:sp>
      <p:sp>
        <p:nvSpPr>
          <p:cNvPr id="14342" name="Line 27"/>
          <p:cNvSpPr>
            <a:spLocks noChangeShapeType="1"/>
          </p:cNvSpPr>
          <p:nvPr/>
        </p:nvSpPr>
        <p:spPr bwMode="auto">
          <a:xfrm>
            <a:off x="4419600" y="533400"/>
            <a:ext cx="0" cy="123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43" name="_s4117"/>
          <p:cNvSpPr>
            <a:spLocks noChangeArrowheads="1"/>
          </p:cNvSpPr>
          <p:nvPr/>
        </p:nvSpPr>
        <p:spPr bwMode="auto">
          <a:xfrm>
            <a:off x="5867400" y="3575424"/>
            <a:ext cx="1006475" cy="7493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b="0" dirty="0"/>
              <a:t>Payroll </a:t>
            </a:r>
          </a:p>
          <a:p>
            <a:r>
              <a:rPr lang="en-US" sz="1100" b="0" dirty="0"/>
              <a:t>Technician</a:t>
            </a:r>
          </a:p>
        </p:txBody>
      </p:sp>
      <p:cxnSp>
        <p:nvCxnSpPr>
          <p:cNvPr id="9" name="Shape 8"/>
          <p:cNvCxnSpPr>
            <a:cxnSpLocks/>
            <a:stCxn id="14339" idx="3"/>
            <a:endCxn id="14343" idx="0"/>
          </p:cNvCxnSpPr>
          <p:nvPr/>
        </p:nvCxnSpPr>
        <p:spPr>
          <a:xfrm>
            <a:off x="5029200" y="2209800"/>
            <a:ext cx="1341438" cy="136562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121">
            <a:hlinkClick r:id="rId3" action="ppaction://hlinksldjump"/>
            <a:extLst>
              <a:ext uri="{FF2B5EF4-FFF2-40B4-BE49-F238E27FC236}">
                <a16:creationId xmlns:a16="http://schemas.microsoft.com/office/drawing/2014/main" id="{686D8436-9300-4827-95D4-94F6A653C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1920"/>
            <a:ext cx="457200" cy="361480"/>
          </a:xfrm>
          <a:prstGeom prst="flowChartOffpageConnector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E</a:t>
            </a:r>
          </a:p>
        </p:txBody>
      </p:sp>
      <p:pic>
        <p:nvPicPr>
          <p:cNvPr id="17" name="Picture 7">
            <a:extLst>
              <a:ext uri="{FF2B5EF4-FFF2-40B4-BE49-F238E27FC236}">
                <a16:creationId xmlns:a16="http://schemas.microsoft.com/office/drawing/2014/main" id="{F15B3DBF-64B1-485A-B3EB-85231311C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" name="TextBox 29">
            <a:extLst>
              <a:ext uri="{FF2B5EF4-FFF2-40B4-BE49-F238E27FC236}">
                <a16:creationId xmlns:a16="http://schemas.microsoft.com/office/drawing/2014/main" id="{5E9F8253-9780-4D19-8656-0B24AD2F4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4117"/>
          <p:cNvSpPr>
            <a:spLocks noChangeArrowheads="1"/>
          </p:cNvSpPr>
          <p:nvPr/>
        </p:nvSpPr>
        <p:spPr bwMode="auto">
          <a:xfrm>
            <a:off x="3848101" y="1209242"/>
            <a:ext cx="1006475" cy="889000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Library</a:t>
            </a:r>
          </a:p>
          <a:p>
            <a:r>
              <a:rPr lang="en-US" sz="1100" dirty="0"/>
              <a:t>Director</a:t>
            </a:r>
          </a:p>
        </p:txBody>
      </p:sp>
      <p:sp>
        <p:nvSpPr>
          <p:cNvPr id="3" name="_s4117"/>
          <p:cNvSpPr>
            <a:spLocks noChangeArrowheads="1"/>
          </p:cNvSpPr>
          <p:nvPr/>
        </p:nvSpPr>
        <p:spPr bwMode="auto">
          <a:xfrm>
            <a:off x="3870325" y="3242175"/>
            <a:ext cx="1006475" cy="723900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Patron</a:t>
            </a:r>
          </a:p>
          <a:p>
            <a:r>
              <a:rPr lang="en-US" sz="1100" dirty="0"/>
              <a:t>Services</a:t>
            </a:r>
          </a:p>
          <a:p>
            <a:r>
              <a:rPr lang="en-US" sz="1100" dirty="0"/>
              <a:t>Supervisor</a:t>
            </a:r>
          </a:p>
        </p:txBody>
      </p:sp>
      <p:sp>
        <p:nvSpPr>
          <p:cNvPr id="4" name="_s4117"/>
          <p:cNvSpPr>
            <a:spLocks noChangeArrowheads="1"/>
          </p:cNvSpPr>
          <p:nvPr/>
        </p:nvSpPr>
        <p:spPr bwMode="auto">
          <a:xfrm>
            <a:off x="6324600" y="3217709"/>
            <a:ext cx="1006475" cy="745318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Cataloger</a:t>
            </a:r>
          </a:p>
        </p:txBody>
      </p:sp>
      <p:sp>
        <p:nvSpPr>
          <p:cNvPr id="5" name="_s4117"/>
          <p:cNvSpPr>
            <a:spLocks noChangeArrowheads="1"/>
          </p:cNvSpPr>
          <p:nvPr/>
        </p:nvSpPr>
        <p:spPr bwMode="auto">
          <a:xfrm>
            <a:off x="2438400" y="3280275"/>
            <a:ext cx="1219200" cy="685800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Children’s</a:t>
            </a:r>
          </a:p>
          <a:p>
            <a:r>
              <a:rPr lang="en-US" sz="1100" dirty="0"/>
              <a:t>Librarian</a:t>
            </a:r>
          </a:p>
        </p:txBody>
      </p:sp>
      <p:sp>
        <p:nvSpPr>
          <p:cNvPr id="6" name="_s4117"/>
          <p:cNvSpPr>
            <a:spLocks noChangeArrowheads="1"/>
          </p:cNvSpPr>
          <p:nvPr/>
        </p:nvSpPr>
        <p:spPr bwMode="auto">
          <a:xfrm>
            <a:off x="990601" y="3277227"/>
            <a:ext cx="1219199" cy="685800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Teen &amp; Outreach</a:t>
            </a:r>
          </a:p>
          <a:p>
            <a:r>
              <a:rPr lang="en-US" sz="1100" dirty="0"/>
              <a:t>Librarian</a:t>
            </a:r>
          </a:p>
        </p:txBody>
      </p:sp>
      <p:sp>
        <p:nvSpPr>
          <p:cNvPr id="7" name="_s4117"/>
          <p:cNvSpPr>
            <a:spLocks noChangeArrowheads="1"/>
          </p:cNvSpPr>
          <p:nvPr/>
        </p:nvSpPr>
        <p:spPr bwMode="auto">
          <a:xfrm>
            <a:off x="3866665" y="4424209"/>
            <a:ext cx="1005840" cy="679823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Library Clerk</a:t>
            </a:r>
          </a:p>
          <a:p>
            <a:r>
              <a:rPr lang="en-US" sz="1100" dirty="0"/>
              <a:t>Part Time</a:t>
            </a:r>
          </a:p>
          <a:p>
            <a:r>
              <a:rPr lang="en-US" sz="1100" dirty="0"/>
              <a:t>4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105400" y="3220757"/>
            <a:ext cx="1005840" cy="745318"/>
          </a:xfrm>
          <a:prstGeom prst="roundRect">
            <a:avLst/>
          </a:prstGeom>
          <a:solidFill>
            <a:srgbClr val="EFB5F9"/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Technology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Librarian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8A84629-7FDA-4CC4-8161-0065FD000EE5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 flipH="1">
            <a:off x="4369585" y="3966075"/>
            <a:ext cx="3978" cy="4581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FA2137C-2D63-47E7-A96C-63CA4BA845BE}"/>
              </a:ext>
            </a:extLst>
          </p:cNvPr>
          <p:cNvCxnSpPr>
            <a:cxnSpLocks/>
            <a:endCxn id="6" idx="0"/>
          </p:cNvCxnSpPr>
          <p:nvPr/>
        </p:nvCxnSpPr>
        <p:spPr>
          <a:xfrm rot="10800000" flipV="1">
            <a:off x="1600201" y="2669309"/>
            <a:ext cx="1447800" cy="6079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8616B7D-4F4B-420E-9DDF-24FEE36560AC}"/>
              </a:ext>
            </a:extLst>
          </p:cNvPr>
          <p:cNvCxnSpPr>
            <a:cxnSpLocks/>
            <a:endCxn id="2" idx="0"/>
          </p:cNvCxnSpPr>
          <p:nvPr/>
        </p:nvCxnSpPr>
        <p:spPr>
          <a:xfrm>
            <a:off x="4351339" y="447242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DBC14FF7-6D4E-44AE-997F-7A54A8643CA6}"/>
              </a:ext>
            </a:extLst>
          </p:cNvPr>
          <p:cNvCxnSpPr>
            <a:cxnSpLocks/>
            <a:endCxn id="5" idx="0"/>
          </p:cNvCxnSpPr>
          <p:nvPr/>
        </p:nvCxnSpPr>
        <p:spPr>
          <a:xfrm rot="10800000" flipV="1">
            <a:off x="3048001" y="2669309"/>
            <a:ext cx="1299653" cy="61096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8BF726A-E048-4B5A-875E-9621DFF13458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>
            <a:off x="4351339" y="2098242"/>
            <a:ext cx="22224" cy="11439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5DC3E745-790E-4D4F-878E-B690917738B7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4369585" y="2682691"/>
            <a:ext cx="1238735" cy="53806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2888E013-CE5B-443D-AD29-7A7D6576B92F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608320" y="2682691"/>
            <a:ext cx="1219518" cy="5350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AutoShape 119">
            <a:hlinkClick r:id="rId3" action="ppaction://hlinksldjump"/>
            <a:extLst>
              <a:ext uri="{FF2B5EF4-FFF2-40B4-BE49-F238E27FC236}">
                <a16:creationId xmlns:a16="http://schemas.microsoft.com/office/drawing/2014/main" id="{C86EA924-A846-4A8B-944C-0E548B95F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9053" y="76200"/>
            <a:ext cx="457200" cy="381000"/>
          </a:xfrm>
          <a:prstGeom prst="flowChartOffpageConnector">
            <a:avLst/>
          </a:prstGeom>
          <a:solidFill>
            <a:srgbClr val="EFB5F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F</a:t>
            </a:r>
          </a:p>
        </p:txBody>
      </p:sp>
      <p:pic>
        <p:nvPicPr>
          <p:cNvPr id="75" name="Picture 7">
            <a:extLst>
              <a:ext uri="{FF2B5EF4-FFF2-40B4-BE49-F238E27FC236}">
                <a16:creationId xmlns:a16="http://schemas.microsoft.com/office/drawing/2014/main" id="{911509BD-A40A-4310-ACB6-1A2A01232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6" name="TextBox 29">
            <a:extLst>
              <a:ext uri="{FF2B5EF4-FFF2-40B4-BE49-F238E27FC236}">
                <a16:creationId xmlns:a16="http://schemas.microsoft.com/office/drawing/2014/main" id="{06DB3720-E713-4D45-9FC8-A3315A453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C2A36971-4E21-493B-AF10-BC22E6E1943D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6781800" y="2682691"/>
            <a:ext cx="1265238" cy="5350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_s4117">
            <a:extLst>
              <a:ext uri="{FF2B5EF4-FFF2-40B4-BE49-F238E27FC236}">
                <a16:creationId xmlns:a16="http://schemas.microsoft.com/office/drawing/2014/main" id="{EE9B2C5C-9202-4207-91D1-AB5BB08B6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217709"/>
            <a:ext cx="1006475" cy="745318"/>
          </a:xfrm>
          <a:prstGeom prst="roundRect">
            <a:avLst>
              <a:gd name="adj" fmla="val 16667"/>
            </a:avLst>
          </a:prstGeom>
          <a:solidFill>
            <a:srgbClr val="EFB5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Archivist</a:t>
            </a:r>
          </a:p>
        </p:txBody>
      </p:sp>
    </p:spTree>
    <p:extLst>
      <p:ext uri="{BB962C8B-B14F-4D97-AF65-F5344CB8AC3E}">
        <p14:creationId xmlns:p14="http://schemas.microsoft.com/office/powerpoint/2010/main" val="915923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_s4116"/>
          <p:cNvSpPr>
            <a:spLocks noChangeArrowheads="1"/>
          </p:cNvSpPr>
          <p:nvPr/>
        </p:nvSpPr>
        <p:spPr bwMode="auto">
          <a:xfrm>
            <a:off x="3802062" y="1162050"/>
            <a:ext cx="1387475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Parks &amp;</a:t>
            </a:r>
          </a:p>
          <a:p>
            <a:r>
              <a:rPr lang="en-US" sz="1100" dirty="0"/>
              <a:t>Recreation</a:t>
            </a:r>
          </a:p>
          <a:p>
            <a:r>
              <a:rPr lang="en-US" sz="1100" dirty="0"/>
              <a:t>Director</a:t>
            </a:r>
          </a:p>
        </p:txBody>
      </p:sp>
      <p:sp>
        <p:nvSpPr>
          <p:cNvPr id="9222" name="_s4115"/>
          <p:cNvSpPr>
            <a:spLocks noChangeArrowheads="1"/>
          </p:cNvSpPr>
          <p:nvPr/>
        </p:nvSpPr>
        <p:spPr bwMode="auto">
          <a:xfrm>
            <a:off x="2090832" y="1639236"/>
            <a:ext cx="1143000" cy="50137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Administrative</a:t>
            </a:r>
          </a:p>
          <a:p>
            <a:r>
              <a:rPr lang="en-US" sz="1100" dirty="0"/>
              <a:t>Assistant</a:t>
            </a:r>
          </a:p>
        </p:txBody>
      </p:sp>
      <p:sp>
        <p:nvSpPr>
          <p:cNvPr id="9223" name="_s4115"/>
          <p:cNvSpPr>
            <a:spLocks noChangeArrowheads="1"/>
          </p:cNvSpPr>
          <p:nvPr/>
        </p:nvSpPr>
        <p:spPr bwMode="auto">
          <a:xfrm>
            <a:off x="2376582" y="2927630"/>
            <a:ext cx="1143000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Maintenance</a:t>
            </a:r>
          </a:p>
          <a:p>
            <a:r>
              <a:rPr lang="en-US" sz="1100" dirty="0"/>
              <a:t>Supervisor</a:t>
            </a:r>
          </a:p>
        </p:txBody>
      </p:sp>
      <p:sp>
        <p:nvSpPr>
          <p:cNvPr id="9224" name="_s4115"/>
          <p:cNvSpPr>
            <a:spLocks noChangeArrowheads="1"/>
          </p:cNvSpPr>
          <p:nvPr/>
        </p:nvSpPr>
        <p:spPr bwMode="auto">
          <a:xfrm>
            <a:off x="6510337" y="2927630"/>
            <a:ext cx="1143000" cy="7620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Recreation</a:t>
            </a:r>
          </a:p>
          <a:p>
            <a:r>
              <a:rPr lang="en-US" sz="1100" dirty="0"/>
              <a:t>Manager</a:t>
            </a:r>
          </a:p>
        </p:txBody>
      </p:sp>
      <p:sp>
        <p:nvSpPr>
          <p:cNvPr id="9225" name="_s4117"/>
          <p:cNvSpPr>
            <a:spLocks noChangeArrowheads="1"/>
          </p:cNvSpPr>
          <p:nvPr/>
        </p:nvSpPr>
        <p:spPr bwMode="auto">
          <a:xfrm>
            <a:off x="6569078" y="4318655"/>
            <a:ext cx="1006475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Pool Manager</a:t>
            </a:r>
          </a:p>
          <a:p>
            <a:r>
              <a:rPr lang="en-US" sz="1100" dirty="0"/>
              <a:t>Seasonal</a:t>
            </a:r>
          </a:p>
        </p:txBody>
      </p:sp>
      <p:sp>
        <p:nvSpPr>
          <p:cNvPr id="9226" name="_s4117"/>
          <p:cNvSpPr>
            <a:spLocks noChangeArrowheads="1"/>
          </p:cNvSpPr>
          <p:nvPr/>
        </p:nvSpPr>
        <p:spPr bwMode="auto">
          <a:xfrm>
            <a:off x="2220912" y="4171950"/>
            <a:ext cx="1447800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Asst. Maintenance</a:t>
            </a:r>
          </a:p>
          <a:p>
            <a:r>
              <a:rPr lang="en-US" sz="1100" dirty="0"/>
              <a:t>Supervisor</a:t>
            </a:r>
          </a:p>
        </p:txBody>
      </p:sp>
      <p:sp>
        <p:nvSpPr>
          <p:cNvPr id="9227" name="_s4117"/>
          <p:cNvSpPr>
            <a:spLocks noChangeArrowheads="1"/>
          </p:cNvSpPr>
          <p:nvPr/>
        </p:nvSpPr>
        <p:spPr bwMode="auto">
          <a:xfrm>
            <a:off x="914400" y="5257800"/>
            <a:ext cx="1219200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Regular</a:t>
            </a:r>
          </a:p>
          <a:p>
            <a:r>
              <a:rPr lang="en-US" sz="1100" dirty="0"/>
              <a:t>Part-time</a:t>
            </a:r>
          </a:p>
          <a:p>
            <a:r>
              <a:rPr lang="en-US" sz="1100" dirty="0"/>
              <a:t>4</a:t>
            </a:r>
          </a:p>
        </p:txBody>
      </p:sp>
      <p:sp>
        <p:nvSpPr>
          <p:cNvPr id="9228" name="_s4117"/>
          <p:cNvSpPr>
            <a:spLocks noChangeArrowheads="1"/>
          </p:cNvSpPr>
          <p:nvPr/>
        </p:nvSpPr>
        <p:spPr bwMode="auto">
          <a:xfrm>
            <a:off x="2335212" y="5270500"/>
            <a:ext cx="1219200" cy="6604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Maintenance</a:t>
            </a:r>
          </a:p>
          <a:p>
            <a:r>
              <a:rPr lang="en-US" sz="1100" dirty="0"/>
              <a:t>Worker</a:t>
            </a:r>
          </a:p>
          <a:p>
            <a:r>
              <a:rPr lang="en-US" sz="1100" dirty="0"/>
              <a:t>3</a:t>
            </a:r>
          </a:p>
        </p:txBody>
      </p:sp>
      <p:sp>
        <p:nvSpPr>
          <p:cNvPr id="27" name="_s4117"/>
          <p:cNvSpPr>
            <a:spLocks noChangeArrowheads="1"/>
          </p:cNvSpPr>
          <p:nvPr/>
        </p:nvSpPr>
        <p:spPr bwMode="auto">
          <a:xfrm>
            <a:off x="6578600" y="5309489"/>
            <a:ext cx="1006475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Seasonal Pool</a:t>
            </a:r>
          </a:p>
          <a:p>
            <a:r>
              <a:rPr lang="en-US" sz="1100" dirty="0"/>
              <a:t>Workers</a:t>
            </a:r>
          </a:p>
          <a:p>
            <a:r>
              <a:rPr lang="en-US" sz="1100" dirty="0"/>
              <a:t>15</a:t>
            </a:r>
          </a:p>
        </p:txBody>
      </p:sp>
      <p:sp>
        <p:nvSpPr>
          <p:cNvPr id="28" name="_s4117"/>
          <p:cNvSpPr>
            <a:spLocks noChangeArrowheads="1"/>
          </p:cNvSpPr>
          <p:nvPr/>
        </p:nvSpPr>
        <p:spPr bwMode="auto">
          <a:xfrm>
            <a:off x="3915428" y="5234640"/>
            <a:ext cx="1006475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Seasonal</a:t>
            </a:r>
          </a:p>
          <a:p>
            <a:r>
              <a:rPr lang="en-US" sz="1100" dirty="0"/>
              <a:t>Part Time</a:t>
            </a:r>
          </a:p>
          <a:p>
            <a:r>
              <a:rPr lang="en-US" sz="1100" dirty="0"/>
              <a:t>Maintenance</a:t>
            </a:r>
          </a:p>
          <a:p>
            <a:r>
              <a:rPr lang="en-US" sz="1100" dirty="0"/>
              <a:t>2</a:t>
            </a:r>
          </a:p>
        </p:txBody>
      </p:sp>
      <p:cxnSp>
        <p:nvCxnSpPr>
          <p:cNvPr id="5" name="Elbow Connector 4"/>
          <p:cNvCxnSpPr>
            <a:cxnSpLocks/>
            <a:stCxn id="9220" idx="2"/>
            <a:endCxn id="9223" idx="0"/>
          </p:cNvCxnSpPr>
          <p:nvPr/>
        </p:nvCxnSpPr>
        <p:spPr>
          <a:xfrm rot="5400000">
            <a:off x="3182051" y="1613881"/>
            <a:ext cx="1079780" cy="154771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cxnSpLocks/>
            <a:stCxn id="9220" idx="2"/>
            <a:endCxn id="9224" idx="0"/>
          </p:cNvCxnSpPr>
          <p:nvPr/>
        </p:nvCxnSpPr>
        <p:spPr>
          <a:xfrm rot="16200000" flipH="1">
            <a:off x="5248928" y="1094721"/>
            <a:ext cx="1079780" cy="25860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_s4117"/>
          <p:cNvSpPr>
            <a:spLocks noChangeArrowheads="1"/>
          </p:cNvSpPr>
          <p:nvPr/>
        </p:nvSpPr>
        <p:spPr bwMode="auto">
          <a:xfrm>
            <a:off x="5142664" y="4322202"/>
            <a:ext cx="1219200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Recreation </a:t>
            </a:r>
          </a:p>
          <a:p>
            <a:r>
              <a:rPr lang="en-US" sz="1100" dirty="0"/>
              <a:t>Technician</a:t>
            </a:r>
          </a:p>
          <a:p>
            <a:r>
              <a:rPr lang="en-US" sz="1100" dirty="0"/>
              <a:t>1</a:t>
            </a:r>
          </a:p>
        </p:txBody>
      </p:sp>
      <p:sp>
        <p:nvSpPr>
          <p:cNvPr id="30" name="_s4115"/>
          <p:cNvSpPr>
            <a:spLocks noChangeArrowheads="1"/>
          </p:cNvSpPr>
          <p:nvPr/>
        </p:nvSpPr>
        <p:spPr bwMode="auto">
          <a:xfrm>
            <a:off x="444497" y="2927630"/>
            <a:ext cx="1357316" cy="685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Program &amp;Special </a:t>
            </a:r>
          </a:p>
          <a:p>
            <a:r>
              <a:rPr lang="en-US" sz="1100" dirty="0"/>
              <a:t>Events</a:t>
            </a:r>
          </a:p>
          <a:p>
            <a:r>
              <a:rPr lang="en-US" sz="1100" dirty="0"/>
              <a:t>Coordinator</a:t>
            </a:r>
          </a:p>
        </p:txBody>
      </p:sp>
      <p:cxnSp>
        <p:nvCxnSpPr>
          <p:cNvPr id="32" name="Elbow Connector 31"/>
          <p:cNvCxnSpPr>
            <a:cxnSpLocks/>
            <a:stCxn id="9220" idx="2"/>
            <a:endCxn id="30" idx="0"/>
          </p:cNvCxnSpPr>
          <p:nvPr/>
        </p:nvCxnSpPr>
        <p:spPr>
          <a:xfrm rot="5400000">
            <a:off x="2269588" y="701418"/>
            <a:ext cx="1079780" cy="33726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9893D59-3A93-4FC6-A68D-1B85ECFB46E5}"/>
              </a:ext>
            </a:extLst>
          </p:cNvPr>
          <p:cNvCxnSpPr>
            <a:cxnSpLocks/>
            <a:endCxn id="9220" idx="0"/>
          </p:cNvCxnSpPr>
          <p:nvPr/>
        </p:nvCxnSpPr>
        <p:spPr>
          <a:xfrm>
            <a:off x="4495800" y="533400"/>
            <a:ext cx="0" cy="628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FCB09C-C404-45E6-900F-6AD12A9FFEE6}"/>
              </a:ext>
            </a:extLst>
          </p:cNvPr>
          <p:cNvCxnSpPr>
            <a:stCxn id="9226" idx="2"/>
            <a:endCxn id="9228" idx="0"/>
          </p:cNvCxnSpPr>
          <p:nvPr/>
        </p:nvCxnSpPr>
        <p:spPr>
          <a:xfrm>
            <a:off x="2944812" y="4857750"/>
            <a:ext cx="0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9402B16-2770-41D0-ADBB-609479AE97BD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2944812" y="5064124"/>
            <a:ext cx="1473854" cy="17051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216CEB28-BFC1-4FC2-82C1-F7857D51E179}"/>
              </a:ext>
            </a:extLst>
          </p:cNvPr>
          <p:cNvCxnSpPr>
            <a:endCxn id="9227" idx="0"/>
          </p:cNvCxnSpPr>
          <p:nvPr/>
        </p:nvCxnSpPr>
        <p:spPr>
          <a:xfrm rot="10800000" flipV="1">
            <a:off x="1524001" y="5064124"/>
            <a:ext cx="1420811" cy="19367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0F468AB-9734-432B-802E-44E82B109FE7}"/>
              </a:ext>
            </a:extLst>
          </p:cNvPr>
          <p:cNvCxnSpPr>
            <a:cxnSpLocks/>
            <a:stCxn id="9224" idx="2"/>
            <a:endCxn id="9225" idx="0"/>
          </p:cNvCxnSpPr>
          <p:nvPr/>
        </p:nvCxnSpPr>
        <p:spPr>
          <a:xfrm flipH="1">
            <a:off x="7072316" y="3689630"/>
            <a:ext cx="9521" cy="629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3F69BAE-3648-4C78-A177-96D6E8CA2934}"/>
              </a:ext>
            </a:extLst>
          </p:cNvPr>
          <p:cNvCxnSpPr>
            <a:stCxn id="9225" idx="2"/>
            <a:endCxn id="27" idx="0"/>
          </p:cNvCxnSpPr>
          <p:nvPr/>
        </p:nvCxnSpPr>
        <p:spPr>
          <a:xfrm>
            <a:off x="7072316" y="5004455"/>
            <a:ext cx="9522" cy="3050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EEAC9DC6-975B-4837-BB9C-6563A889CA3D}"/>
              </a:ext>
            </a:extLst>
          </p:cNvPr>
          <p:cNvCxnSpPr>
            <a:stCxn id="9224" idx="1"/>
            <a:endCxn id="54" idx="0"/>
          </p:cNvCxnSpPr>
          <p:nvPr/>
        </p:nvCxnSpPr>
        <p:spPr>
          <a:xfrm rot="10800000" flipV="1">
            <a:off x="5752265" y="3308630"/>
            <a:ext cx="758073" cy="101357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FD5FC73-4FCB-40A5-BCCE-382528658A8B}"/>
              </a:ext>
            </a:extLst>
          </p:cNvPr>
          <p:cNvCxnSpPr>
            <a:stCxn id="9223" idx="2"/>
            <a:endCxn id="9226" idx="0"/>
          </p:cNvCxnSpPr>
          <p:nvPr/>
        </p:nvCxnSpPr>
        <p:spPr>
          <a:xfrm flipH="1">
            <a:off x="2944812" y="3613430"/>
            <a:ext cx="3270" cy="558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31" name="Connector: Elbow 9230">
            <a:extLst>
              <a:ext uri="{FF2B5EF4-FFF2-40B4-BE49-F238E27FC236}">
                <a16:creationId xmlns:a16="http://schemas.microsoft.com/office/drawing/2014/main" id="{682B7BA3-5B69-455E-A802-91C7422CB3D1}"/>
              </a:ext>
            </a:extLst>
          </p:cNvPr>
          <p:cNvCxnSpPr>
            <a:stCxn id="9220" idx="1"/>
            <a:endCxn id="9222" idx="0"/>
          </p:cNvCxnSpPr>
          <p:nvPr/>
        </p:nvCxnSpPr>
        <p:spPr>
          <a:xfrm rot="10800000" flipV="1">
            <a:off x="2662332" y="1504950"/>
            <a:ext cx="1139730" cy="13428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utoShape 119">
            <a:hlinkClick r:id="rId3" action="ppaction://hlinksldjump"/>
            <a:extLst>
              <a:ext uri="{FF2B5EF4-FFF2-40B4-BE49-F238E27FC236}">
                <a16:creationId xmlns:a16="http://schemas.microsoft.com/office/drawing/2014/main" id="{D936E3D6-DA3A-459E-9D68-DD7E63CC1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199" y="152400"/>
            <a:ext cx="457200" cy="381000"/>
          </a:xfrm>
          <a:prstGeom prst="flowChartOffpageConnector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G</a:t>
            </a:r>
          </a:p>
        </p:txBody>
      </p:sp>
      <p:pic>
        <p:nvPicPr>
          <p:cNvPr id="85" name="Picture 7">
            <a:extLst>
              <a:ext uri="{FF2B5EF4-FFF2-40B4-BE49-F238E27FC236}">
                <a16:creationId xmlns:a16="http://schemas.microsoft.com/office/drawing/2014/main" id="{342BC33C-C086-4280-B6D4-537BAA34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6" name="TextBox 29">
            <a:extLst>
              <a:ext uri="{FF2B5EF4-FFF2-40B4-BE49-F238E27FC236}">
                <a16:creationId xmlns:a16="http://schemas.microsoft.com/office/drawing/2014/main" id="{E0034C55-36BF-4E78-A123-E2E6246AF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29" name="_s4115">
            <a:extLst>
              <a:ext uri="{FF2B5EF4-FFF2-40B4-BE49-F238E27FC236}">
                <a16:creationId xmlns:a16="http://schemas.microsoft.com/office/drawing/2014/main" id="{7B884A64-39E2-4094-826A-11E490744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226" y="3892690"/>
            <a:ext cx="1510732" cy="55852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Mentorship Program </a:t>
            </a:r>
          </a:p>
          <a:p>
            <a:r>
              <a:rPr lang="en-US" sz="1100" dirty="0"/>
              <a:t>Coordinator</a:t>
            </a:r>
          </a:p>
          <a:p>
            <a:r>
              <a:rPr lang="en-US" sz="1100" dirty="0"/>
              <a:t>Part-time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0B239F-CDFE-40C5-BECC-632327926F88}"/>
              </a:ext>
            </a:extLst>
          </p:cNvPr>
          <p:cNvCxnSpPr>
            <a:cxnSpLocks/>
            <a:stCxn id="29" idx="0"/>
            <a:endCxn id="30" idx="2"/>
          </p:cNvCxnSpPr>
          <p:nvPr/>
        </p:nvCxnSpPr>
        <p:spPr>
          <a:xfrm flipV="1">
            <a:off x="1119592" y="3613430"/>
            <a:ext cx="3563" cy="2792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_s4115"/>
          <p:cNvSpPr>
            <a:spLocks noChangeArrowheads="1"/>
          </p:cNvSpPr>
          <p:nvPr/>
        </p:nvSpPr>
        <p:spPr bwMode="auto">
          <a:xfrm>
            <a:off x="3973609" y="808920"/>
            <a:ext cx="1143000" cy="889000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Director of </a:t>
            </a:r>
          </a:p>
          <a:p>
            <a:r>
              <a:rPr lang="en-US" sz="1100" dirty="0"/>
              <a:t>Planning</a:t>
            </a:r>
          </a:p>
          <a:p>
            <a:r>
              <a:rPr lang="en-US" sz="1100" dirty="0"/>
              <a:t>&amp;</a:t>
            </a:r>
          </a:p>
          <a:p>
            <a:r>
              <a:rPr lang="en-US" sz="1100" dirty="0"/>
              <a:t>Development</a:t>
            </a:r>
          </a:p>
        </p:txBody>
      </p:sp>
      <p:sp>
        <p:nvSpPr>
          <p:cNvPr id="10245" name="_s4115"/>
          <p:cNvSpPr>
            <a:spLocks noChangeArrowheads="1"/>
          </p:cNvSpPr>
          <p:nvPr/>
        </p:nvSpPr>
        <p:spPr bwMode="auto">
          <a:xfrm>
            <a:off x="3973609" y="2089834"/>
            <a:ext cx="1143000" cy="488618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Chief Building</a:t>
            </a:r>
          </a:p>
          <a:p>
            <a:r>
              <a:rPr lang="en-US" sz="1100" dirty="0"/>
              <a:t>Official</a:t>
            </a:r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 flipV="1">
            <a:off x="4545107" y="42792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7" name="_s4116"/>
          <p:cNvSpPr>
            <a:spLocks noChangeArrowheads="1"/>
          </p:cNvSpPr>
          <p:nvPr/>
        </p:nvSpPr>
        <p:spPr bwMode="auto">
          <a:xfrm>
            <a:off x="2414875" y="2091899"/>
            <a:ext cx="1272984" cy="488618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r>
              <a:rPr lang="en-US" sz="1100" dirty="0">
                <a:solidFill>
                  <a:schemeClr val="tx1"/>
                </a:solidFill>
              </a:rPr>
              <a:t>Administrative </a:t>
            </a:r>
          </a:p>
          <a:p>
            <a:r>
              <a:rPr lang="en-US" sz="1100" dirty="0">
                <a:solidFill>
                  <a:schemeClr val="tx1"/>
                </a:solidFill>
              </a:rPr>
              <a:t>Assistant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248" name="_s4115"/>
          <p:cNvSpPr>
            <a:spLocks noChangeArrowheads="1"/>
          </p:cNvSpPr>
          <p:nvPr/>
        </p:nvSpPr>
        <p:spPr bwMode="auto">
          <a:xfrm>
            <a:off x="3821207" y="4352221"/>
            <a:ext cx="1447800" cy="553432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Code Enforcement </a:t>
            </a:r>
          </a:p>
          <a:p>
            <a:r>
              <a:rPr lang="en-US" sz="1100" dirty="0"/>
              <a:t>Officer</a:t>
            </a:r>
          </a:p>
        </p:txBody>
      </p:sp>
      <p:sp>
        <p:nvSpPr>
          <p:cNvPr id="10249" name="_s4115"/>
          <p:cNvSpPr>
            <a:spLocks noChangeArrowheads="1"/>
          </p:cNvSpPr>
          <p:nvPr/>
        </p:nvSpPr>
        <p:spPr bwMode="auto">
          <a:xfrm>
            <a:off x="1459009" y="4352221"/>
            <a:ext cx="1447800" cy="553432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Building Codes</a:t>
            </a:r>
          </a:p>
          <a:p>
            <a:r>
              <a:rPr lang="en-US" sz="1100" dirty="0"/>
              <a:t>Inspector</a:t>
            </a:r>
          </a:p>
        </p:txBody>
      </p:sp>
      <p:sp>
        <p:nvSpPr>
          <p:cNvPr id="10272" name="_s4115"/>
          <p:cNvSpPr>
            <a:spLocks noChangeArrowheads="1"/>
          </p:cNvSpPr>
          <p:nvPr/>
        </p:nvSpPr>
        <p:spPr bwMode="auto">
          <a:xfrm>
            <a:off x="5239873" y="3008001"/>
            <a:ext cx="1143000" cy="392035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Custodian</a:t>
            </a:r>
          </a:p>
        </p:txBody>
      </p:sp>
      <p:cxnSp>
        <p:nvCxnSpPr>
          <p:cNvPr id="11" name="Elbow Connector 10"/>
          <p:cNvCxnSpPr>
            <a:cxnSpLocks/>
            <a:stCxn id="10272" idx="0"/>
            <a:endCxn id="10245" idx="3"/>
          </p:cNvCxnSpPr>
          <p:nvPr/>
        </p:nvCxnSpPr>
        <p:spPr>
          <a:xfrm rot="16200000" flipV="1">
            <a:off x="5127062" y="2323690"/>
            <a:ext cx="673858" cy="69476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122D420-3FDD-4CD3-973B-DF71DC8F12FC}"/>
              </a:ext>
            </a:extLst>
          </p:cNvPr>
          <p:cNvCxnSpPr>
            <a:cxnSpLocks/>
            <a:stCxn id="10243" idx="2"/>
            <a:endCxn id="10245" idx="0"/>
          </p:cNvCxnSpPr>
          <p:nvPr/>
        </p:nvCxnSpPr>
        <p:spPr>
          <a:xfrm>
            <a:off x="4545109" y="1697920"/>
            <a:ext cx="0" cy="391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F05B665-5524-4F30-80A7-8B9E60EE9907}"/>
              </a:ext>
            </a:extLst>
          </p:cNvPr>
          <p:cNvCxnSpPr>
            <a:cxnSpLocks/>
            <a:stCxn id="10245" idx="2"/>
            <a:endCxn id="10248" idx="0"/>
          </p:cNvCxnSpPr>
          <p:nvPr/>
        </p:nvCxnSpPr>
        <p:spPr>
          <a:xfrm flipH="1">
            <a:off x="4545107" y="2578452"/>
            <a:ext cx="2" cy="1773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FBF91BCA-9011-4F30-B83E-92F8DCD69EF1}"/>
              </a:ext>
            </a:extLst>
          </p:cNvPr>
          <p:cNvCxnSpPr>
            <a:cxnSpLocks/>
            <a:endCxn id="10249" idx="0"/>
          </p:cNvCxnSpPr>
          <p:nvPr/>
        </p:nvCxnSpPr>
        <p:spPr>
          <a:xfrm rot="10800000" flipV="1">
            <a:off x="2182909" y="3660069"/>
            <a:ext cx="2362198" cy="69215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21771A43-ADA4-473E-841D-2C36D94BFCCF}"/>
              </a:ext>
            </a:extLst>
          </p:cNvPr>
          <p:cNvCxnSpPr>
            <a:cxnSpLocks/>
            <a:stCxn id="10247" idx="0"/>
            <a:endCxn id="10243" idx="1"/>
          </p:cNvCxnSpPr>
          <p:nvPr/>
        </p:nvCxnSpPr>
        <p:spPr>
          <a:xfrm rot="5400000" flipH="1" flipV="1">
            <a:off x="3093249" y="1211539"/>
            <a:ext cx="838479" cy="92224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AutoShape 119">
            <a:hlinkClick r:id="rId3" action="ppaction://hlinksldjump"/>
            <a:extLst>
              <a:ext uri="{FF2B5EF4-FFF2-40B4-BE49-F238E27FC236}">
                <a16:creationId xmlns:a16="http://schemas.microsoft.com/office/drawing/2014/main" id="{34E52E8A-292B-4330-A97B-48B1C0CDF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507" y="76200"/>
            <a:ext cx="457200" cy="361480"/>
          </a:xfrm>
          <a:prstGeom prst="flowChartOffpageConnector">
            <a:avLst/>
          </a:prstGeom>
          <a:solidFill>
            <a:srgbClr val="A86ED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900" dirty="0"/>
              <a:t>H</a:t>
            </a:r>
          </a:p>
        </p:txBody>
      </p:sp>
      <p:pic>
        <p:nvPicPr>
          <p:cNvPr id="94" name="Picture 7">
            <a:extLst>
              <a:ext uri="{FF2B5EF4-FFF2-40B4-BE49-F238E27FC236}">
                <a16:creationId xmlns:a16="http://schemas.microsoft.com/office/drawing/2014/main" id="{3D2C8CE3-20AA-4B22-85E1-3697B82CF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9934" y="52847"/>
            <a:ext cx="1167230" cy="11270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5" name="TextBox 29">
            <a:extLst>
              <a:ext uri="{FF2B5EF4-FFF2-40B4-BE49-F238E27FC236}">
                <a16:creationId xmlns:a16="http://schemas.microsoft.com/office/drawing/2014/main" id="{BCCA8998-9D0B-4845-B357-C58BBA0AC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6" y="6642556"/>
            <a:ext cx="19575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City of Elizabethton Updated 5.24.21</a:t>
            </a:r>
          </a:p>
        </p:txBody>
      </p:sp>
      <p:sp>
        <p:nvSpPr>
          <p:cNvPr id="21" name="_s4116">
            <a:extLst>
              <a:ext uri="{FF2B5EF4-FFF2-40B4-BE49-F238E27FC236}">
                <a16:creationId xmlns:a16="http://schemas.microsoft.com/office/drawing/2014/main" id="{E3C8E98E-351F-4EB4-90D7-576938CE6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577" y="2089833"/>
            <a:ext cx="1272984" cy="488618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r>
              <a:rPr lang="en-US" sz="1100" dirty="0">
                <a:solidFill>
                  <a:schemeClr val="tx1"/>
                </a:solidFill>
              </a:rPr>
              <a:t>Main Street</a:t>
            </a:r>
          </a:p>
          <a:p>
            <a:r>
              <a:rPr lang="en-US" sz="1100" dirty="0">
                <a:solidFill>
                  <a:schemeClr val="tx1"/>
                </a:solidFill>
              </a:rPr>
              <a:t>Program Director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4194E65B-3DDA-4201-811A-294830EA4820}"/>
              </a:ext>
            </a:extLst>
          </p:cNvPr>
          <p:cNvCxnSpPr>
            <a:endCxn id="21" idx="0"/>
          </p:cNvCxnSpPr>
          <p:nvPr/>
        </p:nvCxnSpPr>
        <p:spPr>
          <a:xfrm rot="10800000" flipV="1">
            <a:off x="1478070" y="1253419"/>
            <a:ext cx="1779491" cy="83641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8772418-F29F-4909-94B7-995A4EACE770}"/>
              </a:ext>
            </a:extLst>
          </p:cNvPr>
          <p:cNvCxnSpPr>
            <a:stCxn id="10247" idx="3"/>
            <a:endCxn id="10245" idx="1"/>
          </p:cNvCxnSpPr>
          <p:nvPr/>
        </p:nvCxnSpPr>
        <p:spPr>
          <a:xfrm flipV="1">
            <a:off x="3687859" y="2334143"/>
            <a:ext cx="285750" cy="20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_s4115">
            <a:extLst>
              <a:ext uri="{FF2B5EF4-FFF2-40B4-BE49-F238E27FC236}">
                <a16:creationId xmlns:a16="http://schemas.microsoft.com/office/drawing/2014/main" id="{8BB712F1-A330-48FC-93C9-E49AF53B2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999" y="2090103"/>
            <a:ext cx="1143000" cy="488618"/>
          </a:xfrm>
          <a:prstGeom prst="roundRect">
            <a:avLst>
              <a:gd name="adj" fmla="val 16667"/>
            </a:avLst>
          </a:prstGeom>
          <a:solidFill>
            <a:srgbClr val="A86E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100" dirty="0"/>
              <a:t>Storm Water</a:t>
            </a:r>
          </a:p>
          <a:p>
            <a:r>
              <a:rPr lang="en-US" sz="1100" dirty="0"/>
              <a:t>Coordinator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99B059F3-326E-4819-9498-EAC43B418758}"/>
              </a:ext>
            </a:extLst>
          </p:cNvPr>
          <p:cNvCxnSpPr>
            <a:stCxn id="10243" idx="3"/>
            <a:endCxn id="23" idx="0"/>
          </p:cNvCxnSpPr>
          <p:nvPr/>
        </p:nvCxnSpPr>
        <p:spPr>
          <a:xfrm>
            <a:off x="5116609" y="1253420"/>
            <a:ext cx="1771890" cy="83668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0FCB9F34F7A444A754A40169944ECD" ma:contentTypeVersion="13" ma:contentTypeDescription="Create a new document." ma:contentTypeScope="" ma:versionID="ee1ddc1b498a71b925341cc5b7f438fc">
  <xsd:schema xmlns:xsd="http://www.w3.org/2001/XMLSchema" xmlns:xs="http://www.w3.org/2001/XMLSchema" xmlns:p="http://schemas.microsoft.com/office/2006/metadata/properties" xmlns:ns2="817fa274-bcfd-4415-81af-84aeeba0acc5" xmlns:ns3="37a28615-bc28-475b-9539-951d8378f392" targetNamespace="http://schemas.microsoft.com/office/2006/metadata/properties" ma:root="true" ma:fieldsID="86fd50d085188ecc7c96bcd43483df6f" ns2:_="" ns3:_="">
    <xsd:import namespace="817fa274-bcfd-4415-81af-84aeeba0acc5"/>
    <xsd:import namespace="37a28615-bc28-475b-9539-951d8378f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fa274-bcfd-4415-81af-84aeeba0a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28615-bc28-475b-9539-951d8378f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4BA6C7-1EE6-476A-8A09-1BC578B27B21}"/>
</file>

<file path=customXml/itemProps2.xml><?xml version="1.0" encoding="utf-8"?>
<ds:datastoreItem xmlns:ds="http://schemas.openxmlformats.org/officeDocument/2006/customXml" ds:itemID="{8A39125B-420B-4B7D-82D6-28FFEDD75FDE}"/>
</file>

<file path=customXml/itemProps3.xml><?xml version="1.0" encoding="utf-8"?>
<ds:datastoreItem xmlns:ds="http://schemas.openxmlformats.org/officeDocument/2006/customXml" ds:itemID="{721D87CC-0900-4AAD-A22A-6EB51C378676}"/>
</file>

<file path=docProps/app.xml><?xml version="1.0" encoding="utf-8"?>
<Properties xmlns="http://schemas.openxmlformats.org/officeDocument/2006/extended-properties" xmlns:vt="http://schemas.openxmlformats.org/officeDocument/2006/docPropsVTypes">
  <TotalTime>18988</TotalTime>
  <Words>730</Words>
  <Application>Microsoft Office PowerPoint</Application>
  <PresentationFormat>On-screen Show (4:3)</PresentationFormat>
  <Paragraphs>456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Elizabethton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Larry Clark</dc:creator>
  <cp:lastModifiedBy>Austin Depew</cp:lastModifiedBy>
  <cp:revision>297</cp:revision>
  <cp:lastPrinted>2021-05-26T16:06:37Z</cp:lastPrinted>
  <dcterms:created xsi:type="dcterms:W3CDTF">2007-02-12T17:10:08Z</dcterms:created>
  <dcterms:modified xsi:type="dcterms:W3CDTF">2021-11-23T20:41:04Z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0x010100360FCB9F34F7A444A754A40169944ECD</vt:lpwstr>
  </property>
</Properties>
</file>