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42"/>
  </p:notesMasterIdLst>
  <p:sldIdLst>
    <p:sldId id="256" r:id="rId2"/>
    <p:sldId id="305" r:id="rId3"/>
    <p:sldId id="306" r:id="rId4"/>
    <p:sldId id="288" r:id="rId5"/>
    <p:sldId id="312" r:id="rId6"/>
    <p:sldId id="311" r:id="rId7"/>
    <p:sldId id="278" r:id="rId8"/>
    <p:sldId id="277" r:id="rId9"/>
    <p:sldId id="257" r:id="rId10"/>
    <p:sldId id="291" r:id="rId11"/>
    <p:sldId id="280" r:id="rId12"/>
    <p:sldId id="300" r:id="rId13"/>
    <p:sldId id="281" r:id="rId14"/>
    <p:sldId id="304" r:id="rId15"/>
    <p:sldId id="310" r:id="rId16"/>
    <p:sldId id="284" r:id="rId17"/>
    <p:sldId id="282" r:id="rId18"/>
    <p:sldId id="286" r:id="rId19"/>
    <p:sldId id="307" r:id="rId20"/>
    <p:sldId id="308" r:id="rId21"/>
    <p:sldId id="309" r:id="rId22"/>
    <p:sldId id="313" r:id="rId23"/>
    <p:sldId id="290" r:id="rId24"/>
    <p:sldId id="303" r:id="rId25"/>
    <p:sldId id="262" r:id="rId26"/>
    <p:sldId id="264" r:id="rId27"/>
    <p:sldId id="259" r:id="rId28"/>
    <p:sldId id="285" r:id="rId29"/>
    <p:sldId id="275" r:id="rId30"/>
    <p:sldId id="267" r:id="rId31"/>
    <p:sldId id="296" r:id="rId32"/>
    <p:sldId id="302" r:id="rId33"/>
    <p:sldId id="297" r:id="rId34"/>
    <p:sldId id="263" r:id="rId35"/>
    <p:sldId id="294" r:id="rId36"/>
    <p:sldId id="299" r:id="rId37"/>
    <p:sldId id="269" r:id="rId38"/>
    <p:sldId id="270" r:id="rId39"/>
    <p:sldId id="279" r:id="rId40"/>
    <p:sldId id="298" r:id="rId4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647" autoAdjust="0"/>
    <p:restoredTop sz="84586" autoAdjust="0"/>
  </p:normalViewPr>
  <p:slideViewPr>
    <p:cSldViewPr>
      <p:cViewPr>
        <p:scale>
          <a:sx n="70" d="100"/>
          <a:sy n="70" d="100"/>
        </p:scale>
        <p:origin x="-1090" y="-1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9" d="100"/>
        <a:sy n="99" d="100"/>
      </p:scale>
      <p:origin x="0" y="645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ea typeface="+mn-ea"/>
                <a:cs typeface="+mn-cs"/>
              </a:defRPr>
            </a:lvl1pPr>
          </a:lstStyle>
          <a:p>
            <a:pPr>
              <a:defRPr/>
            </a:pPr>
            <a:fld id="{16C34171-C7C5-4C1C-A75B-6CC0F0F70685}" type="datetimeFigureOut">
              <a:rPr lang="en-US"/>
              <a:pPr>
                <a:defRPr/>
              </a:pPr>
              <a:t>3/17/2011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ea typeface="+mn-ea"/>
                <a:cs typeface="+mn-cs"/>
              </a:defRPr>
            </a:lvl1pPr>
          </a:lstStyle>
          <a:p>
            <a:pPr>
              <a:defRPr/>
            </a:pPr>
            <a:fld id="{5DFB5972-2058-48F8-B07F-45455D2F4ADA}" type="slidenum">
              <a:rPr lang="en-US"/>
              <a:pPr>
                <a:defRPr/>
              </a:pPr>
              <a:t>‹#›</a:t>
            </a:fld>
            <a:endParaRPr lang="en-US" dirty="0"/>
          </a:p>
        </p:txBody>
      </p:sp>
    </p:spTree>
    <p:extLst>
      <p:ext uri="{BB962C8B-B14F-4D97-AF65-F5344CB8AC3E}">
        <p14:creationId xmlns:p14="http://schemas.microsoft.com/office/powerpoint/2010/main" val="41177883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ebcache.googleusercontent.com/search?q=cache:euQQ0A8zbsQJ:blog.twitter.com/2010/10/newtwitterceo.html+Oct+2010+How+many+users+does+Twitter+have?&amp;cd=3&amp;hl=en&amp;ct=clnk&amp;gl=u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paulkiser.wordpress.com/2010/10/08/3q-social-media-stats-updat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entrepreneur.com/encyclopedia/term/159122.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webopedia.com/search/Podcast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ww.stickybits.com/" TargetMode="External"/><Relationship Id="rId3" Type="http://schemas.openxmlformats.org/officeDocument/2006/relationships/hyperlink" Target="http://snappr.net/" TargetMode="External"/><Relationship Id="rId7" Type="http://schemas.openxmlformats.org/officeDocument/2006/relationships/hyperlink" Target="http://icandy.ricohinnovations.com/rocket2/"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qrcode.kaywa.com/" TargetMode="External"/><Relationship Id="rId5" Type="http://schemas.openxmlformats.org/officeDocument/2006/relationships/hyperlink" Target="http://www.eventbrite.com/blog/bay-area-barcode-beta/" TargetMode="External"/><Relationship Id="rId4" Type="http://schemas.openxmlformats.org/officeDocument/2006/relationships/hyperlink" Target="http://www.eventbrite.co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xsw.com/qrcod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en.wikipedia.org/wiki/3-1-1" TargetMode="External"/><Relationship Id="rId3" Type="http://schemas.openxmlformats.org/officeDocument/2006/relationships/hyperlink" Target="http://cityofmanor.org/wordpress/" TargetMode="External"/><Relationship Id="rId7" Type="http://schemas.openxmlformats.org/officeDocument/2006/relationships/hyperlink" Target="http://openplans.org/"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open311.org/" TargetMode="External"/><Relationship Id="rId5" Type="http://schemas.openxmlformats.org/officeDocument/2006/relationships/hyperlink" Target="http://www.manorlabs.org/" TargetMode="External"/><Relationship Id="rId4" Type="http://schemas.openxmlformats.org/officeDocument/2006/relationships/hyperlink" Target="http://www.cityofmanor.org/smarttour/" TargetMode="External"/><Relationship Id="rId9" Type="http://schemas.openxmlformats.org/officeDocument/2006/relationships/hyperlink" Target="http://www.openmuni.org/"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differencebetween.net/miscellaneous/difference-between-india-and-canada/"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differencebetween.net/science/nature/difference-between-ethnicity-and-race/#ixzz15O11O0Nt"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socialnetworkinglawblog.com/search/label/GINA"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en.wikipedia.org/wiki/Promotion_(rank)" TargetMode="External"/><Relationship Id="rId5" Type="http://schemas.openxmlformats.org/officeDocument/2006/relationships/hyperlink" Target="http://en.wikipedia.org/wiki/Firing" TargetMode="External"/><Relationship Id="rId4" Type="http://schemas.openxmlformats.org/officeDocument/2006/relationships/hyperlink" Target="http://en.wikipedia.org/wiki/Hiring"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lideshare.net/BMGlobalNews/burson-marsteller-proof-congressional-use-of-twitter-final"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paulkiser.wordpress.com/2010/10/08/3q-social-media-stats-update/" TargetMode="External"/><Relationship Id="rId4" Type="http://schemas.openxmlformats.org/officeDocument/2006/relationships/hyperlink" Target="http://www.readwriteweb.com/archives/republicans_in_congress_are_more_active_and_more_p.php?utm_source=feedburner&amp;utm_medium=feed&amp;utm_campaign=Feed:+readwriteweb+(ReadWriteWeb)"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firstmonday.org/htbin/cgiwrap/bin/ojs/index.php/fm/article/viewArticle/2611/2302#fig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Googling and Twittering are now verbs?  </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E4990C-ABF5-4532-B9B6-6B31549EEBE5}" type="slidenum">
              <a:rPr lang="en-US">
                <a:ea typeface="ＭＳ Ｐゴシック" charset="-128"/>
                <a:cs typeface="ＭＳ Ｐゴシック" charset="-128"/>
              </a:rPr>
              <a:pPr fontAlgn="base">
                <a:spcBef>
                  <a:spcPct val="0"/>
                </a:spcBef>
                <a:spcAft>
                  <a:spcPct val="0"/>
                </a:spcAft>
              </a:pPr>
              <a:t>1</a:t>
            </a:fld>
            <a:endParaRPr lang="en-US" dirty="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300" dirty="0" smtClean="0"/>
              <a:t>The impact of Twitter is not in the posts, but the conversations and the URL links to other blogs and webpages. Twitter is like Headline News for new ideas and concepts. </a:t>
            </a:r>
          </a:p>
          <a:p>
            <a:endParaRPr lang="en-US" sz="1300" dirty="0" smtClean="0"/>
          </a:p>
          <a:p>
            <a:r>
              <a:rPr lang="en-US" sz="1300" dirty="0" smtClean="0"/>
              <a:t>Twitter seems to have made a shift to younger adults. The 18-34 age group is up by 16%, while the 35-64 age group is down by 9% from six months ago. Also, teenagers (under 18) have dropped by 6% since the 1st quarter and now make up only 4% of all Twitter users. The apparent dislike for Twitter among teenagers is a clear age defining characteristic</a:t>
            </a:r>
          </a:p>
          <a:p>
            <a:endParaRPr lang="en-US" sz="1300" dirty="0" smtClean="0"/>
          </a:p>
          <a:p>
            <a:r>
              <a:rPr lang="en-US" dirty="0" smtClean="0">
                <a:hlinkClick r:id="rId3"/>
              </a:rPr>
              <a:t>Twitter membership</a:t>
            </a:r>
            <a:r>
              <a:rPr lang="en-US" baseline="0" dirty="0" smtClean="0">
                <a:hlinkClick r:id="rId3"/>
              </a:rPr>
              <a:t> is difficult to pinpoint.  They are fairly tight lipped about their users activity.  However, on Oct 4</a:t>
            </a:r>
            <a:r>
              <a:rPr lang="en-US" baseline="30000" dirty="0" smtClean="0">
                <a:hlinkClick r:id="rId3"/>
              </a:rPr>
              <a:t>th</a:t>
            </a:r>
            <a:r>
              <a:rPr lang="en-US" baseline="0" dirty="0" smtClean="0">
                <a:hlinkClick r:id="rId3"/>
              </a:rPr>
              <a:t>, 2010 their CEO announced </a:t>
            </a:r>
            <a:r>
              <a:rPr lang="en-US" dirty="0" smtClean="0">
                <a:hlinkClick r:id="rId3"/>
              </a:rPr>
              <a:t>165 MILLION USERS. </a:t>
            </a:r>
          </a:p>
          <a:p>
            <a:endParaRPr lang="en-US" dirty="0" smtClean="0">
              <a:hlinkClick r:id="rId3"/>
            </a:endParaRPr>
          </a:p>
          <a:p>
            <a:r>
              <a:rPr lang="en-US" dirty="0" smtClean="0">
                <a:hlinkClick r:id="rId3"/>
              </a:rPr>
              <a:t>http://webcache.googleusercontent.com/search?q=cache:euQQ0A8zbsQJ:blog.twitter.com/2010/10/newtwitterceo.html+Oct+2010+How+many+users+does+Twitter+have%3F&amp;cd=3&amp;hl=en&amp;ct=clnk&amp;gl=us</a:t>
            </a:r>
            <a:endParaRPr lang="en-US" sz="1300" dirty="0" smtClean="0"/>
          </a:p>
          <a:p>
            <a:endParaRPr lang="en-US" sz="1300" dirty="0" smtClean="0"/>
          </a:p>
          <a:p>
            <a:endParaRPr lang="en-US" sz="1300" dirty="0" smtClean="0"/>
          </a:p>
          <a:p>
            <a:r>
              <a:rPr lang="en-US" sz="1300" dirty="0" smtClean="0"/>
              <a:t>3</a:t>
            </a:r>
            <a:r>
              <a:rPr lang="en-US" sz="1300" baseline="30000" dirty="0" smtClean="0"/>
              <a:t>rd</a:t>
            </a:r>
            <a:r>
              <a:rPr lang="en-US" sz="1300" dirty="0" smtClean="0"/>
              <a:t> Quarter 2010 -  </a:t>
            </a:r>
            <a:r>
              <a:rPr lang="en-US" dirty="0" smtClean="0">
                <a:hlinkClick r:id="rId4"/>
              </a:rPr>
              <a:t>http://paulkiser.wordpress.com/2010/10/08/3q-social-media-stats-update/</a:t>
            </a:r>
            <a:endParaRPr lang="en-US" dirty="0" smtClean="0"/>
          </a:p>
          <a:p>
            <a:endParaRPr lang="en-US" sz="1300" dirty="0" smtClean="0"/>
          </a:p>
          <a:p>
            <a:r>
              <a:rPr lang="en-US" sz="1300" dirty="0" smtClean="0"/>
              <a:t>Difference is stats is cell phone applications. </a:t>
            </a:r>
          </a:p>
          <a:p>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140 characters </a:t>
            </a:r>
          </a:p>
          <a:p>
            <a:endParaRPr lang="en-US" dirty="0" smtClean="0"/>
          </a:p>
          <a:p>
            <a:r>
              <a:rPr lang="en-US" dirty="0" smtClean="0"/>
              <a:t>Q: Is it Twittering or Tweeting?  </a:t>
            </a:r>
          </a:p>
          <a:p>
            <a:endParaRPr lang="en-US" dirty="0" smtClean="0"/>
          </a:p>
          <a:p>
            <a:r>
              <a:rPr lang="en-US" dirty="0" smtClean="0"/>
              <a:t>A:  Twittering</a:t>
            </a:r>
            <a:r>
              <a:rPr lang="en-US" baseline="0" dirty="0" smtClean="0"/>
              <a:t> </a:t>
            </a:r>
            <a:endParaRPr lang="en-US" dirty="0" smtClean="0"/>
          </a:p>
          <a:p>
            <a:endParaRPr lang="en-US" dirty="0" smtClean="0"/>
          </a:p>
          <a:p>
            <a:r>
              <a:rPr lang="en-US" dirty="0" smtClean="0"/>
              <a:t>The founders call</a:t>
            </a:r>
            <a:r>
              <a:rPr lang="en-US" baseline="0" dirty="0" smtClean="0"/>
              <a:t> Twitter an </a:t>
            </a:r>
            <a:r>
              <a:rPr lang="en-US" dirty="0" smtClean="0"/>
              <a:t>Information network rather than a social</a:t>
            </a:r>
            <a:r>
              <a:rPr lang="en-US" baseline="0" dirty="0" smtClean="0"/>
              <a:t> network</a:t>
            </a:r>
          </a:p>
          <a:p>
            <a:r>
              <a:rPr lang="en-US" baseline="0" dirty="0" smtClean="0"/>
              <a:t>Twitter- is a verb (the sounds that birds make) </a:t>
            </a:r>
          </a:p>
          <a:p>
            <a:r>
              <a:rPr lang="en-US" baseline="0" dirty="0" smtClean="0"/>
              <a:t>Individual update is called a Tweet (tweeting is not proper, but accepted) </a:t>
            </a:r>
          </a:p>
          <a:p>
            <a:r>
              <a:rPr lang="en-US" baseline="0" dirty="0" smtClean="0"/>
              <a:t>Twittering is the proper active verb </a:t>
            </a:r>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300" dirty="0" smtClean="0"/>
              <a:t>Not as interactive, used to sell yourself (An online resume) </a:t>
            </a:r>
          </a:p>
          <a:p>
            <a:endParaRPr lang="en-US" sz="1300" dirty="0" smtClean="0"/>
          </a:p>
          <a:p>
            <a:r>
              <a:rPr lang="en-US" sz="1300" dirty="0" smtClean="0"/>
              <a:t>It will be interesting to see how LinkedIn will fare as the business-caused Recession of 2007-09 eases and people are employed again. LinkedIn could be a key to a sudden labor shortage in 2012 as those companies with the best opportunities will be able to target and recruit candidates through LinkedIn, leaving other employers to either compete or settle for what’s left over.</a:t>
            </a:r>
          </a:p>
          <a:p>
            <a:endParaRPr lang="en-US" sz="1300" dirty="0" smtClean="0"/>
          </a:p>
          <a:p>
            <a:r>
              <a:rPr lang="en-US" sz="1300" dirty="0" smtClean="0"/>
              <a:t>Age and gender on LinkedIn reinforce the business-world orientation as more males (57%) are users and the distribution of the age groups reflects the working world. Interestingly, while LinkedIn still has more users over 54 years old (15%), this is 7% drop from the 1st quarter. That is offset by an 8% jump of the 24-34 year old users in the last six months.</a:t>
            </a:r>
          </a:p>
          <a:p>
            <a:endParaRPr lang="en-US" dirty="0" smtClean="0"/>
          </a:p>
          <a:p>
            <a:r>
              <a:rPr lang="en-US" sz="1300" dirty="0" smtClean="0"/>
              <a:t>Like MySpace, LinkedIn has found its niche. Essentially, LinkedIn is a business-oriented website that provides a job exchange service. Most users are using the networking website as their digital résumé in order to attract job offers. In the Tom Peters ‘Re-Imagine’ business world where branding is a key element of survival, LinkedIn is Mecca for self-promotion.</a:t>
            </a:r>
          </a:p>
          <a:p>
            <a:r>
              <a:rPr lang="en-US" sz="1300" dirty="0" smtClean="0"/>
              <a:t>Unfortunately, LinkedIn is not as successful as Facebook and Twitter in two-way interaction.</a:t>
            </a:r>
          </a:p>
          <a:p>
            <a:endParaRPr lang="en-US" sz="1300" dirty="0" smtClean="0"/>
          </a:p>
          <a:p>
            <a:endParaRPr lang="en-US" sz="1300" dirty="0" smtClean="0"/>
          </a:p>
          <a:p>
            <a:r>
              <a:rPr lang="en-US" sz="1300" dirty="0" smtClean="0"/>
              <a:t>MYSPACE: </a:t>
            </a:r>
          </a:p>
          <a:p>
            <a:endParaRPr lang="en-US" sz="1300" dirty="0" smtClean="0"/>
          </a:p>
          <a:p>
            <a:r>
              <a:rPr lang="en-US" sz="1400" dirty="0" smtClean="0">
                <a:latin typeface="Cambria" pitchFamily="18" charset="0"/>
              </a:rPr>
              <a:t>67 million users  </a:t>
            </a:r>
          </a:p>
          <a:p>
            <a:r>
              <a:rPr lang="en-US" sz="1400" dirty="0" smtClean="0">
                <a:latin typeface="Cambria" pitchFamily="18" charset="0"/>
              </a:rPr>
              <a:t>64%  female </a:t>
            </a:r>
          </a:p>
          <a:p>
            <a:r>
              <a:rPr lang="en-US" sz="1400" dirty="0" smtClean="0">
                <a:latin typeface="Cambria" pitchFamily="18" charset="0"/>
              </a:rPr>
              <a:t>More personalized experience </a:t>
            </a:r>
          </a:p>
          <a:p>
            <a:r>
              <a:rPr lang="en-US" sz="1400" dirty="0" smtClean="0">
                <a:latin typeface="Cambria" pitchFamily="18" charset="0"/>
              </a:rPr>
              <a:t>Gaining popularity as a “dating site”</a:t>
            </a:r>
          </a:p>
          <a:p>
            <a:r>
              <a:rPr lang="en-US" sz="1400" dirty="0" smtClean="0">
                <a:latin typeface="Cambria" pitchFamily="18" charset="0"/>
              </a:rPr>
              <a:t>Unique search options </a:t>
            </a:r>
          </a:p>
          <a:p>
            <a:endParaRPr lang="en-US" sz="1300" dirty="0" smtClean="0"/>
          </a:p>
          <a:p>
            <a:endParaRPr lang="en-US" sz="1300" dirty="0" smtClean="0"/>
          </a:p>
          <a:p>
            <a:endParaRPr lang="en-US" sz="1300" dirty="0" smtClean="0"/>
          </a:p>
          <a:p>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300" dirty="0" smtClean="0"/>
              <a:t>A blog is normally a </a:t>
            </a:r>
            <a:r>
              <a:rPr lang="en-US" sz="1300" b="1" dirty="0" smtClean="0"/>
              <a:t>single page</a:t>
            </a:r>
            <a:r>
              <a:rPr lang="en-US" sz="1300" dirty="0" smtClean="0"/>
              <a:t> of entries. There may be archives of older entries, but the "main page" of a blog is all anyone really cares about.</a:t>
            </a:r>
          </a:p>
          <a:p>
            <a:pPr fontAlgn="base"/>
            <a:endParaRPr lang="en-US" sz="1300" dirty="0" smtClean="0"/>
          </a:p>
          <a:p>
            <a:pPr fontAlgn="base"/>
            <a:r>
              <a:rPr lang="en-US" sz="1300" dirty="0" smtClean="0"/>
              <a:t>A blog is organized in </a:t>
            </a:r>
            <a:r>
              <a:rPr lang="en-US" sz="1300" b="1" dirty="0" smtClean="0"/>
              <a:t>reverse-chronological order</a:t>
            </a:r>
            <a:r>
              <a:rPr lang="en-US" sz="1300" dirty="0" smtClean="0"/>
              <a:t>, from most recent entry to least recent.</a:t>
            </a:r>
          </a:p>
          <a:p>
            <a:pPr fontAlgn="base"/>
            <a:endParaRPr lang="en-US" sz="1300" dirty="0" smtClean="0"/>
          </a:p>
          <a:p>
            <a:pPr fontAlgn="base"/>
            <a:r>
              <a:rPr lang="en-US" sz="1300" dirty="0" smtClean="0"/>
              <a:t>A blog is normally </a:t>
            </a:r>
            <a:r>
              <a:rPr lang="en-US" sz="1300" b="1" dirty="0" smtClean="0"/>
              <a:t>public</a:t>
            </a:r>
            <a:r>
              <a:rPr lang="en-US" sz="1300" dirty="0" smtClean="0"/>
              <a:t> -- the whole world can see it.</a:t>
            </a:r>
          </a:p>
          <a:p>
            <a:pPr fontAlgn="base"/>
            <a:endParaRPr lang="en-US" sz="1300" dirty="0" smtClean="0"/>
          </a:p>
          <a:p>
            <a:pPr fontAlgn="base"/>
            <a:r>
              <a:rPr lang="en-US" sz="1300" dirty="0" smtClean="0"/>
              <a:t>The entries in a blog usually come from a </a:t>
            </a:r>
            <a:r>
              <a:rPr lang="en-US" sz="1300" b="1" dirty="0" smtClean="0"/>
              <a:t>single author</a:t>
            </a:r>
            <a:r>
              <a:rPr lang="en-US" sz="1300" dirty="0" smtClean="0"/>
              <a:t>.</a:t>
            </a:r>
          </a:p>
          <a:p>
            <a:pPr fontAlgn="base"/>
            <a:endParaRPr lang="en-US" sz="1300" dirty="0" smtClean="0"/>
          </a:p>
          <a:p>
            <a:pPr fontAlgn="base"/>
            <a:r>
              <a:rPr lang="en-US" sz="1300" dirty="0" smtClean="0"/>
              <a:t>The entries in a blog are usually </a:t>
            </a:r>
            <a:r>
              <a:rPr lang="en-US" sz="1300" b="1" dirty="0" smtClean="0"/>
              <a:t>stream-of-consciousness</a:t>
            </a:r>
            <a:r>
              <a:rPr lang="en-US" sz="1300" dirty="0" smtClean="0"/>
              <a:t>. There is no particular order to them. For example, if I see a good link, I can throw it in my blog. The tools that most bloggers use make it incredibly easy to add entries to a blog any time they feel like it.</a:t>
            </a:r>
          </a:p>
          <a:p>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66612">
              <a:defRPr/>
            </a:pPr>
            <a:endParaRPr lang="en-US" dirty="0" smtClean="0"/>
          </a:p>
          <a:p>
            <a:pPr defTabSz="966612">
              <a:defRPr/>
            </a:pPr>
            <a:r>
              <a:rPr lang="en-US" sz="1300" dirty="0" smtClean="0"/>
              <a:t>Podcasting takes its name from Apple's popular iPod line of products, but it isn't limited only to iPod owners and listeners. What distinguishes a podcast from other types of audio products on the internet is that a podcaster can solicit subscriptions from listeners, so that when new podcasts are released, they can automatically be delivered, or fed, to a subscriber's computer or mobile device. Usually, the podcast features an audio show with new episodes that are fed to your </a:t>
            </a:r>
            <a:r>
              <a:rPr lang="en-US" sz="1300" u="sng" dirty="0" smtClean="0">
                <a:hlinkClick r:id="rId3"/>
              </a:rPr>
              <a:t>computer</a:t>
            </a:r>
            <a:r>
              <a:rPr lang="en-US" sz="1300" dirty="0" smtClean="0"/>
              <a:t> either sporadically or at planned intervals, such as daily or weekly. Just like the old radio serials of the 1930s and 40s, this format encourages listeners to subscribe so they can find out "what happens next."</a:t>
            </a:r>
            <a:endParaRPr lang="en-US" dirty="0" smtClean="0"/>
          </a:p>
          <a:p>
            <a:pPr defTabSz="966612">
              <a:defRPr/>
            </a:pPr>
            <a:endParaRPr lang="en-US" dirty="0" smtClean="0"/>
          </a:p>
          <a:p>
            <a:pPr defTabSz="966612">
              <a:defRPr/>
            </a:pPr>
            <a:endParaRPr lang="en-US" dirty="0" smtClean="0"/>
          </a:p>
          <a:p>
            <a:pPr defTabSz="966612">
              <a:defRPr/>
            </a:pPr>
            <a:r>
              <a:rPr lang="en-US" dirty="0" smtClean="0"/>
              <a:t>Webinars and Podcasts are Top business resources for businesses </a:t>
            </a:r>
          </a:p>
          <a:p>
            <a:pPr defTabSz="966612">
              <a:buFontTx/>
              <a:buChar char="-"/>
              <a:defRPr/>
            </a:pPr>
            <a:r>
              <a:rPr lang="en-US" dirty="0" smtClean="0"/>
              <a:t>Training and lectures </a:t>
            </a:r>
          </a:p>
          <a:p>
            <a:pPr defTabSz="966612">
              <a:buFontTx/>
              <a:buChar char="-"/>
              <a:defRPr/>
            </a:pPr>
            <a:r>
              <a:rPr lang="en-US" dirty="0" smtClean="0"/>
              <a:t>Meetings </a:t>
            </a:r>
          </a:p>
          <a:p>
            <a:pPr defTabSz="966612">
              <a:buFontTx/>
              <a:buChar char="-"/>
              <a:defRPr/>
            </a:pPr>
            <a:r>
              <a:rPr lang="en-US" dirty="0" smtClean="0"/>
              <a:t>OCS- (UT)</a:t>
            </a:r>
          </a:p>
          <a:p>
            <a:endParaRPr lang="en-US" dirty="0" smtClean="0"/>
          </a:p>
          <a:p>
            <a:endParaRPr lang="en-US" dirty="0" smtClean="0"/>
          </a:p>
          <a:p>
            <a:endParaRPr lang="en-US" dirty="0" smtClean="0"/>
          </a:p>
          <a:p>
            <a:endParaRPr lang="en-US" dirty="0" smtClean="0"/>
          </a:p>
          <a:p>
            <a:r>
              <a:rPr lang="en-US" dirty="0" smtClean="0">
                <a:hlinkClick r:id="rId4"/>
              </a:rPr>
              <a:t>http://www.webopedia.com/search/Podcasts</a:t>
            </a:r>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300" b="1" dirty="0" smtClean="0"/>
          </a:p>
          <a:p>
            <a:r>
              <a:rPr lang="en-US" sz="1400" dirty="0" smtClean="0">
                <a:latin typeface="Cambria" pitchFamily="18" charset="0"/>
              </a:rPr>
              <a:t>RSS is a technology that is being used by millions of web users around the world to keep track of their favorite websites.</a:t>
            </a:r>
          </a:p>
          <a:p>
            <a:endParaRPr lang="en-US" sz="1400" dirty="0" smtClean="0">
              <a:latin typeface="Cambria" pitchFamily="18" charset="0"/>
            </a:endParaRPr>
          </a:p>
          <a:p>
            <a:r>
              <a:rPr lang="en-US" sz="1400" dirty="0" smtClean="0">
                <a:latin typeface="Cambria" pitchFamily="18" charset="0"/>
              </a:rPr>
              <a:t>In the ‘old days’ of the web to keep track of updates on a website you had to ‘bookmark’ websites in your browser and manually return to them on a regular basis to see what had been added.</a:t>
            </a:r>
          </a:p>
          <a:p>
            <a:endParaRPr lang="en-US" sz="1300" b="1" dirty="0" smtClean="0"/>
          </a:p>
          <a:p>
            <a:endParaRPr lang="en-US" sz="1300" b="1" dirty="0" smtClean="0"/>
          </a:p>
          <a:p>
            <a:endParaRPr lang="en-US" sz="1300" b="1" dirty="0" smtClean="0"/>
          </a:p>
          <a:p>
            <a:endParaRPr lang="en-US" sz="1300" b="1" dirty="0" smtClean="0"/>
          </a:p>
          <a:p>
            <a:r>
              <a:rPr lang="en-US" sz="1300" b="1" dirty="0" smtClean="0"/>
              <a:t>Who knows what RSS stands for?  </a:t>
            </a:r>
          </a:p>
          <a:p>
            <a:endParaRPr lang="en-US" sz="1300" b="1" dirty="0" smtClean="0"/>
          </a:p>
          <a:p>
            <a:r>
              <a:rPr lang="en-US" sz="1300" b="1" dirty="0" smtClean="0"/>
              <a:t>REALLY SIMPLE SYNDICATION </a:t>
            </a:r>
          </a:p>
          <a:p>
            <a:endParaRPr lang="en-US" sz="1300" b="1" dirty="0" smtClean="0"/>
          </a:p>
          <a:p>
            <a:r>
              <a:rPr lang="en-US" sz="1300" b="1" dirty="0" smtClean="0"/>
              <a:t>It is the new way to bookmark information! </a:t>
            </a:r>
          </a:p>
          <a:p>
            <a:endParaRPr lang="en-US" sz="1300" b="1" dirty="0" smtClean="0"/>
          </a:p>
          <a:p>
            <a:endParaRPr lang="en-US" sz="1300" b="1" dirty="0" smtClean="0"/>
          </a:p>
          <a:p>
            <a:r>
              <a:rPr lang="en-US" sz="1300" b="1" dirty="0" smtClean="0"/>
              <a:t>What is RSS?</a:t>
            </a:r>
          </a:p>
          <a:p>
            <a:r>
              <a:rPr lang="en-US" sz="1300" dirty="0" smtClean="0"/>
              <a:t>RSS is a technology that is being used by millions of web users around the world to keep track of their favorite websites.</a:t>
            </a:r>
          </a:p>
          <a:p>
            <a:r>
              <a:rPr lang="en-US" sz="1300" dirty="0" smtClean="0"/>
              <a:t>In the ‘old days’ of the web to keep track of updates on a website you had to ‘bookmark’ websites in your browser and manually return to them on a regular basis to see what had been added.</a:t>
            </a:r>
          </a:p>
          <a:p>
            <a:endParaRPr lang="en-US" sz="1300" b="1" dirty="0" smtClean="0"/>
          </a:p>
          <a:p>
            <a:r>
              <a:rPr lang="en-US" sz="1300" b="1" dirty="0" smtClean="0"/>
              <a:t>The problems with bookmarking</a:t>
            </a:r>
          </a:p>
          <a:p>
            <a:r>
              <a:rPr lang="en-US" sz="1300" dirty="0" smtClean="0"/>
              <a:t>You as the web surfer had to do all the work</a:t>
            </a:r>
          </a:p>
          <a:p>
            <a:r>
              <a:rPr lang="en-US" sz="1300" dirty="0" smtClean="0"/>
              <a:t>It can get complicated when you are trying to track many websites at once</a:t>
            </a:r>
          </a:p>
          <a:p>
            <a:r>
              <a:rPr lang="en-US" sz="1300" dirty="0" smtClean="0"/>
              <a:t>You miss information when you forget to check your bookmarks</a:t>
            </a:r>
          </a:p>
          <a:p>
            <a:r>
              <a:rPr lang="en-US" sz="1300" dirty="0" smtClean="0"/>
              <a:t>You end up seeing the same information over and over again on sites that don’t update very often</a:t>
            </a:r>
          </a:p>
          <a:p>
            <a:endParaRPr lang="en-US" sz="1300" b="1" dirty="0" smtClean="0"/>
          </a:p>
          <a:p>
            <a:r>
              <a:rPr lang="en-US" sz="1300" b="1" dirty="0" smtClean="0"/>
              <a:t>RSS Changes Everything</a:t>
            </a:r>
          </a:p>
          <a:p>
            <a:r>
              <a:rPr lang="en-US" sz="1300" i="1" dirty="0" smtClean="0"/>
              <a:t>What if you could tell a website to let you know every time that they update? In a sense, this is what RSS does for you.</a:t>
            </a:r>
            <a:endParaRPr lang="en-US" sz="1300" dirty="0" smtClean="0"/>
          </a:p>
          <a:p>
            <a:r>
              <a:rPr lang="en-US" sz="1300" dirty="0" smtClean="0"/>
              <a:t>RSS flips things around a little and is a technology that provides you with a method of getting relevant and up to date information sent to you for you to read in your own time. It saves you time and helps you to get the information you want quickly after it was published.</a:t>
            </a:r>
          </a:p>
          <a:p>
            <a:r>
              <a:rPr lang="en-US" sz="1300" dirty="0" smtClean="0"/>
              <a:t>RSS stands for ‘Really Simple Syndication’. Many people describe it as a ‘news feed’ that you subscribe to.</a:t>
            </a:r>
          </a:p>
          <a:p>
            <a:r>
              <a:rPr lang="en-US" sz="1300" dirty="0" smtClean="0"/>
              <a:t>I find the ‘subscription’ description helpful. It’s like subscribing to a magazine that is delivered to you periodically but instead of it coming in your physical mail box each month when the magazine is published it is delivered to your ‘RSS Reader’ every time your favorite website updates.</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ＭＳ Ｐゴシック" charset="-128"/>
                <a:cs typeface="ＭＳ Ｐゴシック" charset="-128"/>
              </a:rPr>
              <a:t>o you want to use the Google Reader? This is an online RSS reader. You can sign up for many different RSS feeds and get them all on this page. Bookmark the page and you can go to it whenever you want. This is formatted more like an email program. As you read the messages they will be marked as </a:t>
            </a:r>
            <a:r>
              <a:rPr lang="en-US" sz="1200" b="0" i="0" kern="1200" dirty="0" err="1" smtClean="0">
                <a:solidFill>
                  <a:schemeClr val="tx1"/>
                </a:solidFill>
                <a:effectLst/>
                <a:latin typeface="+mn-lt"/>
                <a:ea typeface="ＭＳ Ｐゴシック" charset="-128"/>
                <a:cs typeface="ＭＳ Ｐゴシック" charset="-128"/>
              </a:rPr>
              <a:t>read.To</a:t>
            </a:r>
            <a:r>
              <a:rPr lang="en-US" sz="1200" b="0" i="0" kern="1200" dirty="0" smtClean="0">
                <a:solidFill>
                  <a:schemeClr val="tx1"/>
                </a:solidFill>
                <a:effectLst/>
                <a:latin typeface="+mn-lt"/>
                <a:ea typeface="ＭＳ Ｐゴシック" charset="-128"/>
                <a:cs typeface="ＭＳ Ｐゴシック" charset="-128"/>
              </a:rPr>
              <a:t> add it to your Google Reader click on the "Add to Google Reader" button. Bookmark the page so you can find it again.</a:t>
            </a:r>
          </a:p>
          <a:p>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ＭＳ Ｐゴシック" charset="-128"/>
                <a:cs typeface="ＭＳ Ｐゴシック" charset="-128"/>
              </a:rPr>
              <a:t>Ever lose a business card?</a:t>
            </a:r>
            <a:r>
              <a:rPr lang="en-US" sz="1200" b="0" i="0" kern="1200" baseline="0" dirty="0" smtClean="0">
                <a:solidFill>
                  <a:schemeClr val="tx1"/>
                </a:solidFill>
                <a:effectLst/>
                <a:latin typeface="+mn-lt"/>
                <a:ea typeface="ＭＳ Ｐゴシック" charset="-128"/>
                <a:cs typeface="ＭＳ Ｐゴシック" charset="-128"/>
              </a:rPr>
              <a:t>  Or a Coupon?  Or perhaps you find an old business card but aren’t sure if the person works there anymore.  </a:t>
            </a:r>
            <a:endParaRPr lang="en-US" sz="1200" b="0" i="0" kern="1200" dirty="0" smtClean="0">
              <a:solidFill>
                <a:schemeClr val="tx1"/>
              </a:solidFill>
              <a:effectLst/>
              <a:latin typeface="+mn-lt"/>
              <a:ea typeface="ＭＳ Ｐゴシック" charset="-128"/>
              <a:cs typeface="ＭＳ Ｐゴシック"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smtClean="0">
              <a:solidFill>
                <a:schemeClr val="tx1"/>
              </a:solidFill>
              <a:effectLst/>
              <a:latin typeface="+mn-lt"/>
              <a:ea typeface="ＭＳ Ｐゴシック" charset="-128"/>
              <a:cs typeface="ＭＳ Ｐゴシック"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ＭＳ Ｐゴシック" charset="-128"/>
                <a:cs typeface="ＭＳ Ｐゴシック" charset="-128"/>
              </a:rPr>
              <a:t>A QR code is a two-dimensional bar code that appears as a black and white pattern.  There is encoded data on the code, similar to the bar codes that you may see in retail stores, yet these codes often appear on websites and the encoded data is usually a URL, geo coordinates or other computer-related information that is intended to be decoded quickly by a special bar code reader.  The term “QR” is short for “quick response.” </a:t>
            </a:r>
            <a:r>
              <a:rPr lang="en-US" dirty="0" smtClean="0"/>
              <a:t>You can easily create QR codes that serve as hyperlinks to mobile content. In many parts of the world the scanning of a QR Code has become the door to the mobile Internet for the average mobile use.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fontAlgn="base"/>
            <a:r>
              <a:rPr lang="en-US" sz="1200" b="0" i="0" kern="1200" dirty="0" smtClean="0">
                <a:solidFill>
                  <a:schemeClr val="tx1"/>
                </a:solidFill>
                <a:effectLst/>
                <a:latin typeface="+mn-lt"/>
                <a:ea typeface="ＭＳ Ｐゴシック" charset="-128"/>
                <a:cs typeface="ＭＳ Ｐゴシック" charset="-128"/>
              </a:rPr>
              <a:t>Anyone with a smartphone can scan and read QR codes with the click of a camera, and anyone with access to a computer can generate QR codes themselves. </a:t>
            </a:r>
            <a:r>
              <a:rPr lang="en-US" sz="1200" b="0" i="0" kern="1200" dirty="0" err="1" smtClean="0">
                <a:solidFill>
                  <a:schemeClr val="tx1"/>
                </a:solidFill>
                <a:effectLst/>
                <a:latin typeface="+mn-lt"/>
                <a:ea typeface="ＭＳ Ｐゴシック" charset="-128"/>
                <a:cs typeface="ＭＳ Ｐゴシック" charset="-128"/>
              </a:rPr>
              <a:t>BayBrain’s</a:t>
            </a:r>
            <a:r>
              <a:rPr lang="en-US" sz="1200" b="0" i="0" kern="1200" dirty="0" smtClean="0">
                <a:solidFill>
                  <a:schemeClr val="tx1"/>
                </a:solidFill>
                <a:effectLst/>
                <a:latin typeface="+mn-lt"/>
                <a:ea typeface="ＭＳ Ｐゴシック" charset="-128"/>
                <a:cs typeface="ＭＳ Ｐゴシック" charset="-128"/>
              </a:rPr>
              <a:t> </a:t>
            </a:r>
            <a:r>
              <a:rPr lang="en-US" sz="1200" b="0" i="0" u="none" strike="noStrike" kern="1200" dirty="0" smtClean="0">
                <a:solidFill>
                  <a:schemeClr val="tx1"/>
                </a:solidFill>
                <a:effectLst/>
                <a:latin typeface="+mn-lt"/>
                <a:ea typeface="ＭＳ Ｐゴシック" charset="-128"/>
                <a:cs typeface="ＭＳ Ｐゴシック" charset="-128"/>
                <a:hlinkClick r:id="rId3"/>
              </a:rPr>
              <a:t>Snappr.net</a:t>
            </a:r>
            <a:r>
              <a:rPr lang="en-US" sz="1200" b="0" i="0" kern="1200" dirty="0" smtClean="0">
                <a:solidFill>
                  <a:schemeClr val="tx1"/>
                </a:solidFill>
                <a:effectLst/>
                <a:latin typeface="+mn-lt"/>
                <a:ea typeface="ＭＳ Ｐゴシック" charset="-128"/>
                <a:cs typeface="ＭＳ Ｐゴシック" charset="-128"/>
              </a:rPr>
              <a:t> offers a QR bar code generator and links to a comprehensive list of software for code reading. By scanning the codes, you can access images, websites and text. By creating the codes, you can produce your own messages.</a:t>
            </a:r>
          </a:p>
          <a:p>
            <a:pPr fontAlgn="base"/>
            <a:r>
              <a:rPr lang="en-US" sz="1200" b="0" i="0" kern="1200" dirty="0" smtClean="0">
                <a:solidFill>
                  <a:schemeClr val="tx1"/>
                </a:solidFill>
                <a:effectLst/>
                <a:latin typeface="+mn-lt"/>
                <a:ea typeface="ＭＳ Ｐゴシック" charset="-128"/>
                <a:cs typeface="ＭＳ Ｐゴシック" charset="-128"/>
              </a:rPr>
              <a:t>Usually synonymous with mass production, the quick response (QR) bar code was originally created by Japanese company Denso-Wave to keep inventory. However, because QR codes allow for more data than the standard 10-digit bar code, and because scanning requires less effort than typing a URL, the QR has taken a turn for the personal. The genius behind QR codes is that even a hairless chimp can play with them. Below are five of my favorite uses:  This summer </a:t>
            </a:r>
            <a:r>
              <a:rPr lang="en-US" sz="1200" b="0" i="0" u="none" strike="noStrike" kern="1200" dirty="0" err="1" smtClean="0">
                <a:solidFill>
                  <a:schemeClr val="tx1"/>
                </a:solidFill>
                <a:effectLst/>
                <a:latin typeface="+mn-lt"/>
                <a:ea typeface="ＭＳ Ｐゴシック" charset="-128"/>
                <a:cs typeface="ＭＳ Ｐゴシック" charset="-128"/>
                <a:hlinkClick r:id="rId4"/>
              </a:rPr>
              <a:t>Eventbrite</a:t>
            </a:r>
            <a:r>
              <a:rPr lang="en-US" sz="1200" b="0" i="0" kern="1200" dirty="0" smtClean="0">
                <a:solidFill>
                  <a:schemeClr val="tx1"/>
                </a:solidFill>
                <a:effectLst/>
                <a:latin typeface="+mn-lt"/>
                <a:ea typeface="ＭＳ Ｐゴシック" charset="-128"/>
                <a:cs typeface="ＭＳ Ｐゴシック" charset="-128"/>
              </a:rPr>
              <a:t>, </a:t>
            </a:r>
            <a:r>
              <a:rPr lang="en-US" sz="1200" b="0" i="0" u="none" strike="noStrike" kern="1200" dirty="0" smtClean="0">
                <a:solidFill>
                  <a:schemeClr val="tx1"/>
                </a:solidFill>
                <a:effectLst/>
                <a:latin typeface="+mn-lt"/>
                <a:ea typeface="ＭＳ Ｐゴシック" charset="-128"/>
                <a:cs typeface="ＭＳ Ｐゴシック" charset="-128"/>
                <a:hlinkClick r:id="rId5"/>
              </a:rPr>
              <a:t>tested a QR code program</a:t>
            </a:r>
            <a:r>
              <a:rPr lang="en-US" sz="1200" b="0" i="0" kern="1200" dirty="0" smtClean="0">
                <a:solidFill>
                  <a:schemeClr val="tx1"/>
                </a:solidFill>
                <a:effectLst/>
                <a:latin typeface="+mn-lt"/>
                <a:ea typeface="ＭＳ Ｐゴシック" charset="-128"/>
                <a:cs typeface="ＭＳ Ｐゴシック" charset="-128"/>
              </a:rPr>
              <a:t> for concert and party registration. Meant to increase efficiency and reduce waste, this type of registration will likely become more popular as camera and scanner technology improves.  In the future, codes could be used to signify race checkpoints with sports fans tracking their favorite cyclists and motorists in real time from their phones.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sz="1200" b="0" i="0" kern="1200" dirty="0" smtClean="0">
              <a:solidFill>
                <a:schemeClr val="tx1"/>
              </a:solidFill>
              <a:effectLst/>
              <a:latin typeface="+mn-lt"/>
              <a:ea typeface="ＭＳ Ｐゴシック" charset="-128"/>
              <a:cs typeface="ＭＳ Ｐゴシック" charset="-128"/>
            </a:endParaRPr>
          </a:p>
          <a:p>
            <a:endParaRPr lang="en-US" sz="1200" b="0" i="0" kern="1200" dirty="0" smtClean="0">
              <a:solidFill>
                <a:schemeClr val="tx1"/>
              </a:solidFill>
              <a:effectLst/>
              <a:latin typeface="+mn-lt"/>
              <a:ea typeface="ＭＳ Ｐゴシック" charset="-128"/>
              <a:cs typeface="ＭＳ Ｐゴシック" charset="-128"/>
            </a:endParaRPr>
          </a:p>
          <a:p>
            <a:r>
              <a:rPr lang="en-US" sz="1200" b="0" i="0" kern="1200" dirty="0" smtClean="0">
                <a:solidFill>
                  <a:schemeClr val="tx1"/>
                </a:solidFill>
                <a:effectLst/>
                <a:latin typeface="+mn-lt"/>
                <a:ea typeface="ＭＳ Ｐゴシック" charset="-128"/>
                <a:cs typeface="ＭＳ Ｐゴシック" charset="-128"/>
              </a:rPr>
              <a:t>There are several uses for QR codes when it comes to your website.  Having a system in place that can automatically generate a QR code for every product on your site makes it easier for your customers to contact you, return for the exact item they were considering, or share with friends.  Adding QR codes to any printed media that you use, such as flyers, posters or business cards will allow you to code multiple pieces of information instantly, including details about products, contact information for your business, special offers, coupons or links to your site</a:t>
            </a:r>
          </a:p>
          <a:p>
            <a:endParaRPr lang="en-US" sz="1200" b="0" i="0" kern="1200" dirty="0" smtClean="0">
              <a:solidFill>
                <a:schemeClr val="tx1"/>
              </a:solidFill>
              <a:effectLst/>
              <a:latin typeface="+mn-lt"/>
              <a:ea typeface="ＭＳ Ｐゴシック" charset="-128"/>
              <a:cs typeface="ＭＳ Ｐゴシック" charset="-128"/>
            </a:endParaRPr>
          </a:p>
          <a:p>
            <a:endParaRPr lang="en-US" sz="1200" b="0" i="0" kern="1200" dirty="0" smtClean="0">
              <a:solidFill>
                <a:schemeClr val="tx1"/>
              </a:solidFill>
              <a:effectLst/>
              <a:latin typeface="+mn-lt"/>
              <a:ea typeface="ＭＳ Ｐゴシック" charset="-128"/>
              <a:cs typeface="ＭＳ Ｐゴシック" charset="-128"/>
            </a:endParaRPr>
          </a:p>
          <a:p>
            <a:r>
              <a:rPr lang="en-US" sz="1200" b="0" i="0" kern="1200" dirty="0" smtClean="0">
                <a:solidFill>
                  <a:schemeClr val="tx1"/>
                </a:solidFill>
                <a:effectLst/>
                <a:latin typeface="+mn-lt"/>
                <a:ea typeface="ＭＳ Ｐゴシック" charset="-128"/>
                <a:cs typeface="ＭＳ Ｐゴシック" charset="-128"/>
              </a:rPr>
              <a:t>QR codes can automate and store a tremendous amount of information and allow users to quickly access this information.  Using software on a cell phone or computer, users can get information from QR codes instantly.</a:t>
            </a:r>
          </a:p>
          <a:p>
            <a:endParaRPr lang="en-US" dirty="0" smtClean="0"/>
          </a:p>
          <a:p>
            <a:r>
              <a:rPr lang="en-US" sz="1200" b="0" i="0" kern="1200" dirty="0" smtClean="0">
                <a:solidFill>
                  <a:schemeClr val="tx1"/>
                </a:solidFill>
                <a:effectLst/>
                <a:latin typeface="+mn-lt"/>
                <a:ea typeface="ＭＳ Ｐゴシック" charset="-128"/>
                <a:cs typeface="ＭＳ Ｐゴシック" charset="-128"/>
              </a:rPr>
              <a:t>There are several software programs that allow you to create your very own QR codes pretty easily.  Try one of the most common ones, such as </a:t>
            </a:r>
            <a:r>
              <a:rPr lang="en-US" sz="1200" b="0" i="0" u="none" strike="noStrike" kern="1200" dirty="0" err="1" smtClean="0">
                <a:solidFill>
                  <a:schemeClr val="tx1"/>
                </a:solidFill>
                <a:effectLst/>
                <a:latin typeface="+mn-lt"/>
                <a:ea typeface="ＭＳ Ｐゴシック" charset="-128"/>
                <a:cs typeface="ＭＳ Ｐゴシック" charset="-128"/>
                <a:hlinkClick r:id="rId6"/>
              </a:rPr>
              <a:t>Kaywa</a:t>
            </a:r>
            <a:r>
              <a:rPr lang="en-US" sz="1200" b="0" i="0" kern="1200" dirty="0" smtClean="0">
                <a:solidFill>
                  <a:schemeClr val="tx1"/>
                </a:solidFill>
                <a:effectLst/>
                <a:latin typeface="+mn-lt"/>
                <a:ea typeface="ＭＳ Ｐゴシック" charset="-128"/>
                <a:cs typeface="ＭＳ Ｐゴシック" charset="-128"/>
              </a:rPr>
              <a:t>, </a:t>
            </a:r>
            <a:r>
              <a:rPr lang="en-US" sz="1200" b="0" i="0" u="none" strike="noStrike" kern="1200" dirty="0" err="1" smtClean="0">
                <a:solidFill>
                  <a:schemeClr val="tx1"/>
                </a:solidFill>
                <a:effectLst/>
                <a:latin typeface="+mn-lt"/>
                <a:ea typeface="ＭＳ Ｐゴシック" charset="-128"/>
                <a:cs typeface="ＭＳ Ｐゴシック" charset="-128"/>
                <a:hlinkClick r:id="rId7"/>
              </a:rPr>
              <a:t>iCandy</a:t>
            </a:r>
            <a:r>
              <a:rPr lang="en-US" sz="1200" b="0" i="0" kern="1200" dirty="0" smtClean="0">
                <a:solidFill>
                  <a:schemeClr val="tx1"/>
                </a:solidFill>
                <a:effectLst/>
                <a:latin typeface="+mn-lt"/>
                <a:ea typeface="ＭＳ Ｐゴシック" charset="-128"/>
                <a:cs typeface="ＭＳ Ｐゴシック" charset="-128"/>
              </a:rPr>
              <a:t>, or </a:t>
            </a:r>
            <a:r>
              <a:rPr lang="en-US" sz="1200" b="0" i="0" u="none" strike="noStrike" kern="1200" dirty="0" err="1" smtClean="0">
                <a:solidFill>
                  <a:schemeClr val="tx1"/>
                </a:solidFill>
                <a:effectLst/>
                <a:latin typeface="+mn-lt"/>
                <a:ea typeface="ＭＳ Ｐゴシック" charset="-128"/>
                <a:cs typeface="ＭＳ Ｐゴシック" charset="-128"/>
                <a:hlinkClick r:id="rId8"/>
              </a:rPr>
              <a:t>StickyBits</a:t>
            </a:r>
            <a:r>
              <a:rPr lang="en-US" sz="1200" b="0" i="0" kern="1200" dirty="0" smtClean="0">
                <a:solidFill>
                  <a:schemeClr val="tx1"/>
                </a:solidFill>
                <a:effectLst/>
                <a:latin typeface="+mn-lt"/>
                <a:ea typeface="ＭＳ Ｐゴシック" charset="-128"/>
                <a:cs typeface="ＭＳ Ｐゴシック" charset="-128"/>
              </a:rPr>
              <a:t> to get you started with using QR codes for your business.  These programs are pretty user friendly and will walk you through the development and implementation of your own QR codes, helping you to individualize the codes and include the most relevant information for your purposes.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19</a:t>
            </a:fld>
            <a:endParaRPr lang="en-US" dirty="0"/>
          </a:p>
        </p:txBody>
      </p:sp>
    </p:spTree>
    <p:extLst>
      <p:ext uri="{BB962C8B-B14F-4D97-AF65-F5344CB8AC3E}">
        <p14:creationId xmlns:p14="http://schemas.microsoft.com/office/powerpoint/2010/main" val="302149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200" b="0" i="0" kern="1200" dirty="0" smtClean="0">
              <a:solidFill>
                <a:schemeClr val="tx1"/>
              </a:solidFill>
              <a:effectLst/>
              <a:latin typeface="+mn-lt"/>
              <a:ea typeface="ＭＳ Ｐゴシック" charset="-128"/>
              <a:cs typeface="ＭＳ Ｐゴシック" charset="-128"/>
            </a:endParaRPr>
          </a:p>
          <a:p>
            <a:endParaRPr lang="en-US" sz="1200" b="0" i="0" kern="1200" dirty="0" smtClean="0">
              <a:solidFill>
                <a:schemeClr val="tx1"/>
              </a:solidFill>
              <a:effectLst/>
              <a:latin typeface="+mn-lt"/>
              <a:ea typeface="ＭＳ Ｐゴシック" charset="-128"/>
              <a:cs typeface="ＭＳ Ｐゴシック" charset="-128"/>
            </a:endParaRPr>
          </a:p>
          <a:p>
            <a:endParaRPr lang="en-US" sz="1200" b="0" i="0" kern="1200" dirty="0" smtClean="0">
              <a:solidFill>
                <a:schemeClr val="tx1"/>
              </a:solidFill>
              <a:effectLst/>
              <a:latin typeface="+mn-lt"/>
              <a:ea typeface="ＭＳ Ｐゴシック" charset="-128"/>
              <a:cs typeface="ＭＳ Ｐゴシック" charset="-128"/>
            </a:endParaRPr>
          </a:p>
          <a:p>
            <a:r>
              <a:rPr lang="en-US" sz="1200" b="0" i="0" kern="1200" dirty="0" smtClean="0">
                <a:solidFill>
                  <a:schemeClr val="tx1"/>
                </a:solidFill>
                <a:effectLst/>
                <a:latin typeface="+mn-lt"/>
                <a:ea typeface="ＭＳ Ｐゴシック" charset="-128"/>
                <a:cs typeface="ＭＳ Ｐゴシック" charset="-128"/>
              </a:rPr>
              <a:t>Everywhere you look at the South by Southwest conference this week, you see QR codes. The square "quick response" codes turn URLs, </a:t>
            </a:r>
            <a:r>
              <a:rPr lang="en-US" sz="1200" b="0" i="0" kern="1200" dirty="0" err="1" smtClean="0">
                <a:solidFill>
                  <a:schemeClr val="tx1"/>
                </a:solidFill>
                <a:effectLst/>
                <a:latin typeface="+mn-lt"/>
                <a:ea typeface="ＭＳ Ｐゴシック" charset="-128"/>
                <a:cs typeface="ＭＳ Ｐゴシック" charset="-128"/>
              </a:rPr>
              <a:t>vCards</a:t>
            </a:r>
            <a:r>
              <a:rPr lang="en-US" sz="1200" b="0" i="0" kern="1200" dirty="0" smtClean="0">
                <a:solidFill>
                  <a:schemeClr val="tx1"/>
                </a:solidFill>
                <a:effectLst/>
                <a:latin typeface="+mn-lt"/>
                <a:ea typeface="ＭＳ Ｐゴシック" charset="-128"/>
                <a:cs typeface="ＭＳ Ｐゴシック" charset="-128"/>
              </a:rPr>
              <a:t>, or any kind of text into a jumble of pixels that you can scan onto your smartphone instantaneously, no typing required. At SXSW, QR codes appeared on flyers, postcards, business cards, t-shirts, stickers, and swag. Organizers of the Austin gathering for film, music, and Web geeks even included a QR code on every registrant's badge to cut down on paper waste and manual data entry.</a:t>
            </a:r>
          </a:p>
          <a:p>
            <a:r>
              <a:rPr lang="en-US" sz="1200" b="0" i="0" u="sng" kern="1200" dirty="0" smtClean="0">
                <a:solidFill>
                  <a:schemeClr val="tx1"/>
                </a:solidFill>
                <a:effectLst/>
                <a:latin typeface="+mn-lt"/>
                <a:ea typeface="ＭＳ Ｐゴシック" charset="-128"/>
                <a:cs typeface="ＭＳ Ｐゴシック" charset="-128"/>
                <a:hlinkClick r:id="rId3"/>
              </a:rPr>
              <a:t>The SXSW site</a:t>
            </a:r>
            <a:r>
              <a:rPr lang="en-US" sz="1200" b="0" i="0" kern="1200" dirty="0" smtClean="0">
                <a:solidFill>
                  <a:schemeClr val="tx1"/>
                </a:solidFill>
                <a:effectLst/>
                <a:latin typeface="+mn-lt"/>
                <a:ea typeface="ＭＳ Ｐゴシック" charset="-128"/>
                <a:cs typeface="ＭＳ Ｐゴシック" charset="-128"/>
              </a:rPr>
              <a:t> explains:</a:t>
            </a:r>
          </a:p>
          <a:p>
            <a:r>
              <a:rPr lang="en-US" sz="1200" b="0" i="0" kern="1200" dirty="0" smtClean="0">
                <a:solidFill>
                  <a:schemeClr val="tx1"/>
                </a:solidFill>
                <a:effectLst/>
                <a:latin typeface="+mn-lt"/>
                <a:ea typeface="ＭＳ Ｐゴシック" charset="-128"/>
                <a:cs typeface="ＭＳ Ｐゴシック" charset="-128"/>
              </a:rPr>
              <a:t>When you meet someone at an event, let them scan your badge with their smart phone, and they will automatically be following you on [the conference's social network] </a:t>
            </a:r>
            <a:r>
              <a:rPr lang="en-US" sz="1200" b="0" i="0" kern="1200" dirty="0" err="1" smtClean="0">
                <a:solidFill>
                  <a:schemeClr val="tx1"/>
                </a:solidFill>
                <a:effectLst/>
                <a:latin typeface="+mn-lt"/>
                <a:ea typeface="ＭＳ Ｐゴシック" charset="-128"/>
                <a:cs typeface="ＭＳ Ｐゴシック" charset="-128"/>
              </a:rPr>
              <a:t>my.SXSW</a:t>
            </a:r>
            <a:r>
              <a:rPr lang="en-US" sz="1200" b="0" i="0" kern="1200" dirty="0" smtClean="0">
                <a:solidFill>
                  <a:schemeClr val="tx1"/>
                </a:solidFill>
                <a:effectLst/>
                <a:latin typeface="+mn-lt"/>
                <a:ea typeface="ＭＳ Ｐゴシック" charset="-128"/>
                <a:cs typeface="ＭＳ Ｐゴシック" charset="-128"/>
              </a:rPr>
              <a:t>, where they can message you or access your contact information. Hopefully, this will cut down on the paper footprint of SXSW by reducing the need for business </a:t>
            </a:r>
            <a:r>
              <a:rPr lang="en-US" sz="1200" b="0" i="0" kern="1200" dirty="0" err="1" smtClean="0">
                <a:solidFill>
                  <a:schemeClr val="tx1"/>
                </a:solidFill>
                <a:effectLst/>
                <a:latin typeface="+mn-lt"/>
                <a:ea typeface="ＭＳ Ｐゴシック" charset="-128"/>
                <a:cs typeface="ＭＳ Ｐゴシック" charset="-128"/>
              </a:rPr>
              <a:t>cards.From</a:t>
            </a:r>
            <a:r>
              <a:rPr lang="en-US" sz="1200" b="0" i="0" kern="1200" dirty="0" smtClean="0">
                <a:solidFill>
                  <a:schemeClr val="tx1"/>
                </a:solidFill>
                <a:effectLst/>
                <a:latin typeface="+mn-lt"/>
                <a:ea typeface="ＭＳ Ｐゴシック" charset="-128"/>
                <a:cs typeface="ＭＳ Ｐゴシック" charset="-128"/>
              </a:rPr>
              <a:t> there you can export all your SXSW contacts to your address book, email, or contacts application of choice.</a:t>
            </a:r>
          </a:p>
          <a:p>
            <a:endParaRPr lang="en-US" dirty="0" smtClean="0"/>
          </a:p>
          <a:p>
            <a:endParaRPr lang="en-US" dirty="0" smtClean="0"/>
          </a:p>
          <a:p>
            <a:r>
              <a:rPr lang="en-US" sz="1200" b="1" i="0" kern="1200" dirty="0" err="1" smtClean="0">
                <a:solidFill>
                  <a:schemeClr val="tx1"/>
                </a:solidFill>
                <a:effectLst/>
                <a:latin typeface="+mn-lt"/>
                <a:ea typeface="ＭＳ Ｐゴシック" charset="-128"/>
                <a:cs typeface="ＭＳ Ｐゴシック" charset="-128"/>
              </a:rPr>
              <a:t>PortaPayments</a:t>
            </a:r>
            <a:r>
              <a:rPr lang="en-US" sz="1200" b="0" i="0" kern="1200" dirty="0" smtClean="0">
                <a:solidFill>
                  <a:schemeClr val="tx1"/>
                </a:solidFill>
                <a:effectLst/>
                <a:latin typeface="+mn-lt"/>
                <a:ea typeface="ＭＳ Ｐゴシック" charset="-128"/>
                <a:cs typeface="ＭＳ Ｐゴシック" charset="-128"/>
              </a:rPr>
              <a:t> is a brilliant little idea: it's an Android app that creates QR codes for PayPal payments. Scanning one of these QR codes takes you to PayPal with the recipient and amount all filled out. Manually approve the payment and you're done.</a:t>
            </a:r>
          </a:p>
          <a:p>
            <a:r>
              <a:rPr lang="en-US" sz="1200" b="0" i="0" kern="1200" dirty="0" smtClean="0">
                <a:solidFill>
                  <a:schemeClr val="tx1"/>
                </a:solidFill>
                <a:effectLst/>
                <a:latin typeface="+mn-lt"/>
                <a:ea typeface="ＭＳ Ｐゴシック" charset="-128"/>
                <a:cs typeface="ＭＳ Ｐゴシック" charset="-128"/>
              </a:rPr>
              <a:t>This enables mobile payments (create the code on your phone and the customer scans it with their phone) as well as allowing you to use the QR code images as, say, a tip jar on a website, or printed on an invoice.  Lots of possibilities: I can imagine a charity printing up posters or handbills that include </a:t>
            </a:r>
            <a:r>
              <a:rPr lang="en-US" sz="1200" b="0" i="0" kern="1200" dirty="0" err="1" smtClean="0">
                <a:solidFill>
                  <a:schemeClr val="tx1"/>
                </a:solidFill>
                <a:effectLst/>
                <a:latin typeface="+mn-lt"/>
                <a:ea typeface="ＭＳ Ｐゴシック" charset="-128"/>
                <a:cs typeface="ＭＳ Ｐゴシック" charset="-128"/>
              </a:rPr>
              <a:t>PortaPayment</a:t>
            </a:r>
            <a:r>
              <a:rPr lang="en-US" sz="1200" b="0" i="0" kern="1200" dirty="0" smtClean="0">
                <a:solidFill>
                  <a:schemeClr val="tx1"/>
                </a:solidFill>
                <a:effectLst/>
                <a:latin typeface="+mn-lt"/>
                <a:ea typeface="ＭＳ Ｐゴシック" charset="-128"/>
                <a:cs typeface="ＭＳ Ｐゴシック" charset="-128"/>
              </a:rPr>
              <a:t> codes so people can easily make a donation.</a:t>
            </a:r>
          </a:p>
          <a:p>
            <a:r>
              <a:rPr lang="en-US" sz="1200" b="0" i="0" kern="1200" dirty="0" smtClean="0">
                <a:solidFill>
                  <a:schemeClr val="tx1"/>
                </a:solidFill>
                <a:effectLst/>
                <a:latin typeface="+mn-lt"/>
                <a:ea typeface="ＭＳ Ｐゴシック" charset="-128"/>
                <a:cs typeface="ＭＳ Ｐゴシック" charset="-128"/>
              </a:rPr>
              <a:t>One hitch I found in testing the app is that the </a:t>
            </a:r>
            <a:r>
              <a:rPr lang="en-US" sz="1200" b="0" i="0" kern="1200" dirty="0" err="1" smtClean="0">
                <a:solidFill>
                  <a:schemeClr val="tx1"/>
                </a:solidFill>
                <a:effectLst/>
                <a:latin typeface="+mn-lt"/>
                <a:ea typeface="ＭＳ Ｐゴシック" charset="-128"/>
                <a:cs typeface="ＭＳ Ｐゴシック" charset="-128"/>
              </a:rPr>
              <a:t>PortaPayments</a:t>
            </a:r>
            <a:r>
              <a:rPr lang="en-US" sz="1200" b="0" i="0" kern="1200" dirty="0" smtClean="0">
                <a:solidFill>
                  <a:schemeClr val="tx1"/>
                </a:solidFill>
                <a:effectLst/>
                <a:latin typeface="+mn-lt"/>
                <a:ea typeface="ＭＳ Ｐゴシック" charset="-128"/>
                <a:cs typeface="ＭＳ Ｐゴシック" charset="-128"/>
              </a:rPr>
              <a:t> app must be used to scan the </a:t>
            </a:r>
            <a:r>
              <a:rPr lang="en-US" sz="1200" b="0" i="0" kern="1200" dirty="0" err="1" smtClean="0">
                <a:solidFill>
                  <a:schemeClr val="tx1"/>
                </a:solidFill>
                <a:effectLst/>
                <a:latin typeface="+mn-lt"/>
                <a:ea typeface="ＭＳ Ｐゴシック" charset="-128"/>
                <a:cs typeface="ＭＳ Ｐゴシック" charset="-128"/>
              </a:rPr>
              <a:t>codes;other</a:t>
            </a:r>
            <a:r>
              <a:rPr lang="en-US" sz="1200" b="0" i="0" kern="1200" dirty="0" smtClean="0">
                <a:solidFill>
                  <a:schemeClr val="tx1"/>
                </a:solidFill>
                <a:effectLst/>
                <a:latin typeface="+mn-lt"/>
                <a:ea typeface="ＭＳ Ｐゴシック" charset="-128"/>
                <a:cs typeface="ＭＳ Ｐゴシック" charset="-128"/>
              </a:rPr>
              <a:t> barcode scanners will not work correctly. If the developer can address this issue, businesses would be more apt to use it.</a:t>
            </a:r>
          </a:p>
          <a:p>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20</a:t>
            </a:fld>
            <a:endParaRPr lang="en-US" dirty="0"/>
          </a:p>
        </p:txBody>
      </p:sp>
    </p:spTree>
    <p:extLst>
      <p:ext uri="{BB962C8B-B14F-4D97-AF65-F5344CB8AC3E}">
        <p14:creationId xmlns:p14="http://schemas.microsoft.com/office/powerpoint/2010/main" val="21290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fontAlgn="base"/>
            <a:r>
              <a:rPr lang="en-US" sz="1200" b="0" i="0" kern="1200" dirty="0" smtClean="0">
                <a:solidFill>
                  <a:schemeClr val="tx1"/>
                </a:solidFill>
                <a:effectLst/>
                <a:latin typeface="+mn-lt"/>
                <a:ea typeface="ＭＳ Ｐゴシック" charset="-128"/>
                <a:cs typeface="ＭＳ Ｐゴシック" charset="-128"/>
              </a:rPr>
              <a:t>hat said, there are examples of smaller cities that are using new media to improve operations in city hall. One shining example is the </a:t>
            </a:r>
            <a:r>
              <a:rPr lang="en-US" sz="1200" b="0" i="0" u="none" strike="noStrike" kern="1200" dirty="0" smtClean="0">
                <a:solidFill>
                  <a:schemeClr val="tx1"/>
                </a:solidFill>
                <a:effectLst/>
                <a:latin typeface="+mn-lt"/>
                <a:ea typeface="ＭＳ Ｐゴシック" charset="-128"/>
                <a:cs typeface="ＭＳ Ｐゴシック" charset="-128"/>
                <a:hlinkClick r:id="rId3"/>
              </a:rPr>
              <a:t>City of Manor, Texas</a:t>
            </a:r>
            <a:r>
              <a:rPr lang="en-US" sz="1200" b="0" i="0" kern="1200" dirty="0" smtClean="0">
                <a:solidFill>
                  <a:schemeClr val="tx1"/>
                </a:solidFill>
                <a:effectLst/>
                <a:latin typeface="+mn-lt"/>
                <a:ea typeface="ＭＳ Ｐゴシック" charset="-128"/>
                <a:cs typeface="ＭＳ Ｐゴシック" charset="-128"/>
              </a:rPr>
              <a:t>. With a population of only 6,500 and a municipal staff of 35 employees, this community, located just east of Austin, has set itself up as a laboratory for innovation. One visible example of the community’s willingness to experiment with technology is its </a:t>
            </a:r>
            <a:r>
              <a:rPr lang="en-US" sz="1200" b="0" i="0" u="none" strike="noStrike" kern="1200" dirty="0" smtClean="0">
                <a:solidFill>
                  <a:schemeClr val="tx1"/>
                </a:solidFill>
                <a:effectLst/>
                <a:latin typeface="+mn-lt"/>
                <a:ea typeface="ＭＳ Ｐゴシック" charset="-128"/>
                <a:cs typeface="ＭＳ Ｐゴシック" charset="-128"/>
                <a:hlinkClick r:id="rId4"/>
              </a:rPr>
              <a:t>deployment of two-dimensional barcodes</a:t>
            </a:r>
            <a:r>
              <a:rPr lang="en-US" sz="1200" b="0" i="0" kern="1200" dirty="0" smtClean="0">
                <a:solidFill>
                  <a:schemeClr val="tx1"/>
                </a:solidFill>
                <a:effectLst/>
                <a:latin typeface="+mn-lt"/>
                <a:ea typeface="ＭＳ Ｐゴシック" charset="-128"/>
                <a:cs typeface="ＭＳ Ｐゴシック" charset="-128"/>
              </a:rPr>
              <a:t> (known as QR Codes) around town. Using the technology, residents can use their mobile phones to scan a code (say on a sign posted at a city park), and then be taken to an up-to-date web page with information about, say, schedule events and park rules and regulations.</a:t>
            </a:r>
          </a:p>
          <a:p>
            <a:pPr fontAlgn="base"/>
            <a:r>
              <a:rPr lang="en-US" sz="1200" b="0" i="0" kern="1200" dirty="0" smtClean="0">
                <a:solidFill>
                  <a:schemeClr val="tx1"/>
                </a:solidFill>
                <a:effectLst/>
                <a:latin typeface="+mn-lt"/>
                <a:ea typeface="ＭＳ Ｐゴシック" charset="-128"/>
                <a:cs typeface="ＭＳ Ｐゴシック" charset="-128"/>
              </a:rPr>
              <a:t>To engage its citizens even more, the City launched </a:t>
            </a:r>
            <a:r>
              <a:rPr lang="en-US" sz="1200" b="0" i="0" u="none" strike="noStrike" kern="1200" dirty="0" smtClean="0">
                <a:solidFill>
                  <a:schemeClr val="tx1"/>
                </a:solidFill>
                <a:effectLst/>
                <a:latin typeface="+mn-lt"/>
                <a:ea typeface="ＭＳ Ｐゴシック" charset="-128"/>
                <a:cs typeface="ＭＳ Ｐゴシック" charset="-128"/>
                <a:hlinkClick r:id="rId5"/>
              </a:rPr>
              <a:t>Manor Labs</a:t>
            </a:r>
            <a:r>
              <a:rPr lang="en-US" sz="1200" b="0" i="0" kern="1200" dirty="0" smtClean="0">
                <a:solidFill>
                  <a:schemeClr val="tx1"/>
                </a:solidFill>
                <a:effectLst/>
                <a:latin typeface="+mn-lt"/>
                <a:ea typeface="ＭＳ Ｐゴシック" charset="-128"/>
                <a:cs typeface="ＭＳ Ｐゴシック" charset="-128"/>
              </a:rPr>
              <a:t>, an interactive website that invites residents to suggest and vote on proposals for improving services. What separates Manor Labs from other crowd sourcing efforts is the City’s creative way of incentivizing participation. Each time a resident participates online – either by suggesting a new idea or commenting and voting on the ideas of others – they receive a point, called an “</a:t>
            </a:r>
            <a:r>
              <a:rPr lang="en-US" sz="1200" b="0" i="0" kern="1200" dirty="0" err="1" smtClean="0">
                <a:solidFill>
                  <a:schemeClr val="tx1"/>
                </a:solidFill>
                <a:effectLst/>
                <a:latin typeface="+mn-lt"/>
                <a:ea typeface="ＭＳ Ｐゴシック" charset="-128"/>
                <a:cs typeface="ＭＳ Ｐゴシック" charset="-128"/>
              </a:rPr>
              <a:t>innobuck</a:t>
            </a:r>
            <a:r>
              <a:rPr lang="en-US" sz="1200" b="0" i="0" kern="1200" dirty="0" smtClean="0">
                <a:solidFill>
                  <a:schemeClr val="tx1"/>
                </a:solidFill>
                <a:effectLst/>
                <a:latin typeface="+mn-lt"/>
                <a:ea typeface="ＭＳ Ｐゴシック" charset="-128"/>
                <a:cs typeface="ＭＳ Ｐゴシック" charset="-128"/>
              </a:rPr>
              <a:t>.” </a:t>
            </a:r>
            <a:r>
              <a:rPr lang="en-US" sz="1200" b="0" i="0" kern="1200" dirty="0" err="1" smtClean="0">
                <a:solidFill>
                  <a:schemeClr val="tx1"/>
                </a:solidFill>
                <a:effectLst/>
                <a:latin typeface="+mn-lt"/>
                <a:ea typeface="ＭＳ Ｐゴシック" charset="-128"/>
                <a:cs typeface="ＭＳ Ｐゴシック" charset="-128"/>
              </a:rPr>
              <a:t>Innobucks</a:t>
            </a:r>
            <a:r>
              <a:rPr lang="en-US" sz="1200" b="0" i="0" kern="1200" dirty="0" smtClean="0">
                <a:solidFill>
                  <a:schemeClr val="tx1"/>
                </a:solidFill>
                <a:effectLst/>
                <a:latin typeface="+mn-lt"/>
                <a:ea typeface="ＭＳ Ｐゴシック" charset="-128"/>
                <a:cs typeface="ＭＳ Ｐゴシック" charset="-128"/>
              </a:rPr>
              <a:t> can be redeemed for prizes, or re-invested towards making some of the ideas on the site a reality. Once an idea reaches a certain threshold, city officials evaluate the proposal, and decided whether or not to put it into action. So far, five ideas have been adopted from the site.</a:t>
            </a:r>
          </a:p>
          <a:p>
            <a:pPr fontAlgn="base"/>
            <a:r>
              <a:rPr lang="en-US" sz="1200" b="0" i="0" kern="1200" dirty="0" smtClean="0">
                <a:solidFill>
                  <a:schemeClr val="tx1"/>
                </a:solidFill>
                <a:effectLst/>
                <a:latin typeface="+mn-lt"/>
                <a:ea typeface="ＭＳ Ｐゴシック" charset="-128"/>
                <a:cs typeface="ＭＳ Ｐゴシック" charset="-128"/>
              </a:rPr>
              <a:t>Of course, it’s not reasonable (or even desirable) to have every town follow Manor’s example. Instead, more focus should be placed on helping smaller cities and towns partner with each other (and with larger cities) to develop standards and tools that will allow all sizes of municipal government to benefit from new media – without having to reinvent the wheel themselves.</a:t>
            </a:r>
          </a:p>
          <a:p>
            <a:pPr fontAlgn="base"/>
            <a:r>
              <a:rPr lang="en-US" sz="1200" b="0" i="0" u="none" strike="noStrike" kern="1200" dirty="0" smtClean="0">
                <a:solidFill>
                  <a:schemeClr val="tx1"/>
                </a:solidFill>
                <a:effectLst/>
                <a:latin typeface="+mn-lt"/>
                <a:ea typeface="ＭＳ Ｐゴシック" charset="-128"/>
                <a:cs typeface="ＭＳ Ｐゴシック" charset="-128"/>
                <a:hlinkClick r:id="rId6"/>
              </a:rPr>
              <a:t>Open311</a:t>
            </a:r>
            <a:r>
              <a:rPr lang="en-US" sz="1200" b="0" i="0" kern="1200" dirty="0" smtClean="0">
                <a:solidFill>
                  <a:schemeClr val="tx1"/>
                </a:solidFill>
                <a:effectLst/>
                <a:latin typeface="+mn-lt"/>
                <a:ea typeface="ＭＳ Ｐゴシック" charset="-128"/>
                <a:cs typeface="ＭＳ Ｐゴシック" charset="-128"/>
              </a:rPr>
              <a:t> is one such effort. Lead by </a:t>
            </a:r>
            <a:r>
              <a:rPr lang="en-US" sz="1200" b="0" i="0" u="none" strike="noStrike" kern="1200" dirty="0" smtClean="0">
                <a:solidFill>
                  <a:schemeClr val="tx1"/>
                </a:solidFill>
                <a:effectLst/>
                <a:latin typeface="+mn-lt"/>
                <a:ea typeface="ＭＳ Ｐゴシック" charset="-128"/>
                <a:cs typeface="ＭＳ Ｐゴシック" charset="-128"/>
                <a:hlinkClick r:id="rId7"/>
              </a:rPr>
              <a:t>The Open Planning Project</a:t>
            </a:r>
            <a:r>
              <a:rPr lang="en-US" sz="1200" b="0" i="0" kern="1200" dirty="0" smtClean="0">
                <a:solidFill>
                  <a:schemeClr val="tx1"/>
                </a:solidFill>
                <a:effectLst/>
                <a:latin typeface="+mn-lt"/>
                <a:ea typeface="ＭＳ Ｐゴシック" charset="-128"/>
                <a:cs typeface="ＭＳ Ｐゴシック" charset="-128"/>
              </a:rPr>
              <a:t>, a New York City based non-profit that focuses on community driven initiatives and open technology, Open311 is a collaborative project that aims to create an open platform specification for </a:t>
            </a:r>
            <a:r>
              <a:rPr lang="en-US" sz="1200" b="0" i="0" u="none" strike="noStrike" kern="1200" dirty="0" smtClean="0">
                <a:solidFill>
                  <a:schemeClr val="tx1"/>
                </a:solidFill>
                <a:effectLst/>
                <a:latin typeface="+mn-lt"/>
                <a:ea typeface="ＭＳ Ｐゴシック" charset="-128"/>
                <a:cs typeface="ＭＳ Ｐゴシック" charset="-128"/>
                <a:hlinkClick r:id="rId8"/>
              </a:rPr>
              <a:t>311 services</a:t>
            </a:r>
            <a:r>
              <a:rPr lang="en-US" sz="1200" b="0" i="0" kern="1200" dirty="0" smtClean="0">
                <a:solidFill>
                  <a:schemeClr val="tx1"/>
                </a:solidFill>
                <a:effectLst/>
                <a:latin typeface="+mn-lt"/>
                <a:ea typeface="ＭＳ Ｐゴシック" charset="-128"/>
                <a:cs typeface="ＭＳ Ｐゴシック" charset="-128"/>
              </a:rPr>
              <a:t> – which cities could adopt to ensure interoperability between their current 311 systems. With such a standard in place, it’s likely that a host of solutions for both cities and residents would emerge – saving cities without web enabled 311 systems the trouble of developing them on their own.</a:t>
            </a:r>
          </a:p>
          <a:p>
            <a:pPr fontAlgn="base"/>
            <a:r>
              <a:rPr lang="en-US" sz="1200" b="0" i="0" kern="1200" dirty="0" smtClean="0">
                <a:solidFill>
                  <a:schemeClr val="tx1"/>
                </a:solidFill>
                <a:effectLst/>
                <a:latin typeface="+mn-lt"/>
                <a:ea typeface="ＭＳ Ｐゴシック" charset="-128"/>
                <a:cs typeface="ＭＳ Ｐゴシック" charset="-128"/>
              </a:rPr>
              <a:t>Other efforts at creating standards are being cataloged at </a:t>
            </a:r>
            <a:r>
              <a:rPr lang="en-US" sz="1200" b="0" i="0" u="none" strike="noStrike" kern="1200" dirty="0" smtClean="0">
                <a:solidFill>
                  <a:schemeClr val="tx1"/>
                </a:solidFill>
                <a:effectLst/>
                <a:latin typeface="+mn-lt"/>
                <a:ea typeface="ＭＳ Ｐゴシック" charset="-128"/>
                <a:cs typeface="ＭＳ Ｐゴシック" charset="-128"/>
                <a:hlinkClick r:id="rId9"/>
              </a:rPr>
              <a:t>OpenMuni.org</a:t>
            </a:r>
            <a:r>
              <a:rPr lang="en-US" sz="1200" b="0" i="0" kern="1200" dirty="0" smtClean="0">
                <a:solidFill>
                  <a:schemeClr val="tx1"/>
                </a:solidFill>
                <a:effectLst/>
                <a:latin typeface="+mn-lt"/>
                <a:ea typeface="ＭＳ Ｐゴシック" charset="-128"/>
                <a:cs typeface="ＭＳ Ｐゴシック" charset="-128"/>
              </a:rPr>
              <a:t>, a website dedicated to sharing best practices for implementing new technology between cities (also supported by the Open Planning Project). The next step might be to bring cities together to support the development of a platform and applications that they can all adopt, sharing the costs associated with deploying new media tools. Yet however they progress, one thing is for certain. As more of these civic data and application specifications are established, residents in places like Little Rock, Arkansas and Bend, Oregon will have just as much benefit from new media tools as people living San Francisco and Chicago.</a:t>
            </a:r>
          </a:p>
          <a:p>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21</a:t>
            </a:fld>
            <a:endParaRPr lang="en-US" dirty="0"/>
          </a:p>
        </p:txBody>
      </p:sp>
    </p:spTree>
    <p:extLst>
      <p:ext uri="{BB962C8B-B14F-4D97-AF65-F5344CB8AC3E}">
        <p14:creationId xmlns:p14="http://schemas.microsoft.com/office/powerpoint/2010/main" val="3346373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latin typeface="Cambria" pitchFamily="18" charset="0"/>
              </a:rPr>
              <a:t>Remember that time in Mexico? </a:t>
            </a:r>
            <a:endParaRPr lang="en-US" dirty="0" smtClean="0">
              <a:latin typeface="Cambria" pitchFamily="18" charset="0"/>
            </a:endParaRPr>
          </a:p>
          <a:p>
            <a:pPr defTabSz="966612">
              <a:defRPr/>
            </a:pPr>
            <a:endParaRPr lang="en-US" dirty="0" smtClean="0">
              <a:latin typeface="Cambria" pitchFamily="18" charset="0"/>
            </a:endParaRPr>
          </a:p>
          <a:p>
            <a:pPr defTabSz="966612">
              <a:defRPr/>
            </a:pPr>
            <a:r>
              <a:rPr lang="en-US" dirty="0" smtClean="0">
                <a:latin typeface="Cambria" pitchFamily="18" charset="0"/>
              </a:rPr>
              <a:t>This is the number one most common theme I hear among</a:t>
            </a:r>
            <a:r>
              <a:rPr lang="en-US" baseline="0" dirty="0" smtClean="0">
                <a:latin typeface="Cambria" pitchFamily="18" charset="0"/>
              </a:rPr>
              <a:t> more traditional folks – “If you don’t want it out there, don’t put it out there.”  or “Adjust your privacy settings.”   Sounds pretty simple right?  </a:t>
            </a:r>
            <a:endParaRPr lang="en-US" dirty="0" smtClean="0">
              <a:latin typeface="Cambria" pitchFamily="18" charset="0"/>
            </a:endParaRPr>
          </a:p>
          <a:p>
            <a:pPr>
              <a:buFontTx/>
              <a:buNone/>
            </a:pPr>
            <a:endParaRPr lang="en-US" baseline="0" dirty="0" smtClean="0"/>
          </a:p>
          <a:p>
            <a:r>
              <a:rPr lang="en-US" sz="1200" b="1" i="0" u="none" strike="noStrike" kern="1200" baseline="0" dirty="0" smtClean="0">
                <a:solidFill>
                  <a:schemeClr val="tx1"/>
                </a:solidFill>
                <a:latin typeface="+mn-lt"/>
                <a:ea typeface="ＭＳ Ｐゴシック" charset="-128"/>
                <a:cs typeface="ＭＳ Ｐゴシック" charset="-128"/>
              </a:rPr>
              <a:t>Tech experts generally believe that today’s tech‐savvy young people</a:t>
            </a:r>
          </a:p>
          <a:p>
            <a:r>
              <a:rPr lang="en-US" sz="1200" b="1" i="0" u="none" strike="noStrike" kern="1200" baseline="0" dirty="0" smtClean="0">
                <a:solidFill>
                  <a:schemeClr val="tx1"/>
                </a:solidFill>
                <a:latin typeface="+mn-lt"/>
                <a:ea typeface="ＭＳ Ｐゴシック" charset="-128"/>
                <a:cs typeface="ＭＳ Ｐゴシック" charset="-128"/>
              </a:rPr>
              <a:t>– the ‘digital natives’ who are known for enthusiastically embracing</a:t>
            </a:r>
          </a:p>
          <a:p>
            <a:r>
              <a:rPr lang="en-US" sz="1200" b="1" i="0" u="none" strike="noStrike" kern="1200" baseline="0" dirty="0" smtClean="0">
                <a:solidFill>
                  <a:schemeClr val="tx1"/>
                </a:solidFill>
                <a:latin typeface="+mn-lt"/>
                <a:ea typeface="ＭＳ Ｐゴシック" charset="-128"/>
                <a:cs typeface="ＭＳ Ｐゴシック" charset="-128"/>
              </a:rPr>
              <a:t>social networking – will retain their willingness to share personal</a:t>
            </a:r>
          </a:p>
          <a:p>
            <a:r>
              <a:rPr lang="en-US" sz="1200" b="1" i="0" u="none" strike="noStrike" kern="1200" baseline="0" dirty="0" smtClean="0">
                <a:solidFill>
                  <a:schemeClr val="tx1"/>
                </a:solidFill>
                <a:latin typeface="+mn-lt"/>
                <a:ea typeface="ＭＳ Ｐゴシック" charset="-128"/>
                <a:cs typeface="ＭＳ Ｐゴシック" charset="-128"/>
              </a:rPr>
              <a:t>information online even as they get older and take on more</a:t>
            </a:r>
          </a:p>
          <a:p>
            <a:r>
              <a:rPr lang="en-US" sz="1200" b="1" i="0" u="none" strike="noStrike" kern="1200" baseline="0" dirty="0" smtClean="0">
                <a:solidFill>
                  <a:schemeClr val="tx1"/>
                </a:solidFill>
                <a:latin typeface="+mn-lt"/>
                <a:ea typeface="ＭＳ Ｐゴシック" charset="-128"/>
                <a:cs typeface="ＭＳ Ｐゴシック" charset="-128"/>
              </a:rPr>
              <a:t>responsibilities. Experts surveyed say that the advantages</a:t>
            </a:r>
          </a:p>
          <a:p>
            <a:r>
              <a:rPr lang="en-US" sz="1200" b="1" i="0" u="none" strike="noStrike" kern="1200" baseline="0" dirty="0" err="1" smtClean="0">
                <a:solidFill>
                  <a:schemeClr val="tx1"/>
                </a:solidFill>
                <a:latin typeface="+mn-lt"/>
                <a:ea typeface="ＭＳ Ｐゴシック" charset="-128"/>
                <a:cs typeface="ＭＳ Ｐゴシック" charset="-128"/>
              </a:rPr>
              <a:t>Millennials</a:t>
            </a:r>
            <a:r>
              <a:rPr lang="en-US" sz="1200" b="1" i="0" u="none" strike="noStrike" kern="1200" baseline="0" dirty="0" smtClean="0">
                <a:solidFill>
                  <a:schemeClr val="tx1"/>
                </a:solidFill>
                <a:latin typeface="+mn-lt"/>
                <a:ea typeface="ＭＳ Ｐゴシック" charset="-128"/>
                <a:cs typeface="ＭＳ Ｐゴシック" charset="-128"/>
              </a:rPr>
              <a:t> see in personal disclosure will outweigh their concerns</a:t>
            </a:r>
          </a:p>
          <a:p>
            <a:r>
              <a:rPr lang="en-US" sz="1200" b="1" i="0" u="none" strike="noStrike" kern="1200" baseline="0" dirty="0" smtClean="0">
                <a:solidFill>
                  <a:schemeClr val="tx1"/>
                </a:solidFill>
                <a:latin typeface="+mn-lt"/>
                <a:ea typeface="ＭＳ Ｐゴシック" charset="-128"/>
                <a:cs typeface="ＭＳ Ｐゴシック" charset="-128"/>
              </a:rPr>
              <a:t>about their privacy.</a:t>
            </a:r>
          </a:p>
          <a:p>
            <a:endParaRPr lang="en-US" sz="1200" b="1" i="0" u="none" strike="noStrike" kern="1200" baseline="0" dirty="0" smtClean="0">
              <a:solidFill>
                <a:schemeClr val="tx1"/>
              </a:solidFill>
              <a:latin typeface="+mn-lt"/>
              <a:ea typeface="ＭＳ Ｐゴシック" charset="-128"/>
            </a:endParaRPr>
          </a:p>
          <a:p>
            <a:r>
              <a:rPr lang="en-US" sz="1200" b="0" i="0" u="none" strike="noStrike" kern="1200" baseline="0" dirty="0" smtClean="0">
                <a:solidFill>
                  <a:schemeClr val="tx1"/>
                </a:solidFill>
                <a:latin typeface="+mn-lt"/>
                <a:ea typeface="ＭＳ Ｐゴシック" charset="-128"/>
                <a:cs typeface="ＭＳ Ｐゴシック" charset="-128"/>
              </a:rPr>
              <a:t>Janna </a:t>
            </a:r>
            <a:r>
              <a:rPr lang="en-US" sz="1200" b="0" i="0" u="none" strike="noStrike" kern="1200" baseline="0" dirty="0" err="1" smtClean="0">
                <a:solidFill>
                  <a:schemeClr val="tx1"/>
                </a:solidFill>
                <a:latin typeface="+mn-lt"/>
                <a:ea typeface="ＭＳ Ｐゴシック" charset="-128"/>
                <a:cs typeface="ＭＳ Ｐゴシック" charset="-128"/>
              </a:rPr>
              <a:t>Quitney</a:t>
            </a:r>
            <a:r>
              <a:rPr lang="en-US" sz="1200" b="0" i="0" u="none" strike="noStrike" kern="1200" baseline="0" dirty="0" smtClean="0">
                <a:solidFill>
                  <a:schemeClr val="tx1"/>
                </a:solidFill>
                <a:latin typeface="+mn-lt"/>
                <a:ea typeface="ＭＳ Ｐゴシック" charset="-128"/>
                <a:cs typeface="ＭＳ Ｐゴシック" charset="-128"/>
              </a:rPr>
              <a:t> Anderson, </a:t>
            </a:r>
            <a:r>
              <a:rPr lang="en-US" sz="1200" b="0" i="0" u="none" strike="noStrike" kern="1200" baseline="0" dirty="0" err="1" smtClean="0">
                <a:solidFill>
                  <a:schemeClr val="tx1"/>
                </a:solidFill>
                <a:latin typeface="+mn-lt"/>
                <a:ea typeface="ＭＳ Ｐゴシック" charset="-128"/>
                <a:cs typeface="ＭＳ Ｐゴシック" charset="-128"/>
              </a:rPr>
              <a:t>Elon</a:t>
            </a:r>
            <a:r>
              <a:rPr lang="en-US" sz="1200" b="0" i="0" u="none" strike="noStrike" kern="1200" baseline="0" dirty="0" smtClean="0">
                <a:solidFill>
                  <a:schemeClr val="tx1"/>
                </a:solidFill>
                <a:latin typeface="+mn-lt"/>
                <a:ea typeface="ＭＳ Ｐゴシック" charset="-128"/>
                <a:cs typeface="ＭＳ Ｐゴシック" charset="-128"/>
              </a:rPr>
              <a:t> University</a:t>
            </a:r>
          </a:p>
          <a:p>
            <a:r>
              <a:rPr lang="en-US" sz="1200" b="0" i="0" u="none" strike="noStrike" kern="1200" baseline="0" dirty="0" smtClean="0">
                <a:solidFill>
                  <a:schemeClr val="tx1"/>
                </a:solidFill>
                <a:latin typeface="+mn-lt"/>
                <a:ea typeface="ＭＳ Ｐゴシック" charset="-128"/>
                <a:cs typeface="ＭＳ Ｐゴシック" charset="-128"/>
              </a:rPr>
              <a:t>Lee </a:t>
            </a:r>
            <a:r>
              <a:rPr lang="en-US" sz="1200" b="0" i="0" u="none" strike="noStrike" kern="1200" baseline="0" dirty="0" err="1" smtClean="0">
                <a:solidFill>
                  <a:schemeClr val="tx1"/>
                </a:solidFill>
                <a:latin typeface="+mn-lt"/>
                <a:ea typeface="ＭＳ Ｐゴシック" charset="-128"/>
                <a:cs typeface="ＭＳ Ｐゴシック" charset="-128"/>
              </a:rPr>
              <a:t>Rainie</a:t>
            </a:r>
            <a:r>
              <a:rPr lang="en-US" sz="1200" b="0" i="0" u="none" strike="noStrike" kern="1200" baseline="0" dirty="0" smtClean="0">
                <a:solidFill>
                  <a:schemeClr val="tx1"/>
                </a:solidFill>
                <a:latin typeface="+mn-lt"/>
                <a:ea typeface="ＭＳ Ｐゴシック" charset="-128"/>
                <a:cs typeface="ＭＳ Ｐゴシック" charset="-128"/>
              </a:rPr>
              <a:t>, Pew Research Center’s Internet &amp; American Life Project</a:t>
            </a:r>
          </a:p>
          <a:p>
            <a:r>
              <a:rPr lang="en-US" sz="1200" b="0" i="0" u="none" strike="noStrike" kern="1200" baseline="0" dirty="0" smtClean="0">
                <a:solidFill>
                  <a:schemeClr val="tx1"/>
                </a:solidFill>
                <a:latin typeface="+mn-lt"/>
                <a:ea typeface="ＭＳ Ｐゴシック" charset="-128"/>
                <a:cs typeface="ＭＳ Ｐゴシック" charset="-128"/>
              </a:rPr>
              <a:t>July 9, 2010</a:t>
            </a: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2</a:t>
            </a:fld>
            <a:endParaRPr lang="en-US" dirty="0"/>
          </a:p>
        </p:txBody>
      </p:sp>
    </p:spTree>
    <p:extLst>
      <p:ext uri="{BB962C8B-B14F-4D97-AF65-F5344CB8AC3E}">
        <p14:creationId xmlns:p14="http://schemas.microsoft.com/office/powerpoint/2010/main" val="4283663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One</a:t>
            </a:r>
            <a:r>
              <a:rPr lang="en-US" baseline="0" dirty="0" smtClean="0"/>
              <a:t> of the most common things people say is, If you don’t want something out there, don’t put it out there for the world to see.   The good news is there are privacy settings on these profiles.  The bad news is, that doesn’t stop people from impersonating you or creating fake profiles to harass you.  </a:t>
            </a:r>
          </a:p>
          <a:p>
            <a:endParaRPr lang="en-US" baseline="0" dirty="0" smtClean="0"/>
          </a:p>
          <a:p>
            <a:pPr>
              <a:buFontTx/>
              <a:buChar char="-"/>
            </a:pPr>
            <a:r>
              <a:rPr lang="en-US" baseline="0" dirty="0" smtClean="0"/>
              <a:t>Or anything else that someone else creates, modifies, or displays with your name on it </a:t>
            </a:r>
          </a:p>
          <a:p>
            <a:pPr>
              <a:buFontTx/>
              <a:buChar char="-"/>
            </a:pPr>
            <a:r>
              <a:rPr lang="en-US" baseline="0" dirty="0" smtClean="0"/>
              <a:t>Scanning old photos in?–</a:t>
            </a:r>
          </a:p>
          <a:p>
            <a:pPr>
              <a:buFontTx/>
              <a:buChar char="-"/>
            </a:pPr>
            <a:r>
              <a:rPr lang="en-US" baseline="0" dirty="0" smtClean="0"/>
              <a:t> Remember that time 20 years ago!   Arghhh….</a:t>
            </a:r>
          </a:p>
          <a:p>
            <a:pPr>
              <a:buFontTx/>
              <a:buChar char="-"/>
            </a:pPr>
            <a:r>
              <a:rPr lang="en-US" baseline="0" dirty="0" smtClean="0"/>
              <a:t>Remember that vacation in Mexico?</a:t>
            </a:r>
          </a:p>
          <a:p>
            <a:pPr>
              <a:buFontTx/>
              <a:buChar char="-"/>
            </a:pPr>
            <a:r>
              <a:rPr lang="en-US" baseline="0" dirty="0" smtClean="0"/>
              <a:t>Tagging pics that are not you (can be done as a joke) </a:t>
            </a:r>
          </a:p>
          <a:p>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fontAlgn="base"/>
            <a:endParaRPr lang="en-US" sz="1300" dirty="0" smtClean="0"/>
          </a:p>
          <a:p>
            <a:pPr fontAlgn="base"/>
            <a:r>
              <a:rPr lang="en-US" sz="1300" dirty="0" smtClean="0"/>
              <a:t>Stats on slide are from msnbc article called MSNBC misunderstands role of social media by Pete Kistler  and site the following:  2008/2009 studies from careerbuilder and Execunet </a:t>
            </a:r>
          </a:p>
          <a:p>
            <a:pPr fontAlgn="base"/>
            <a:endParaRPr lang="en-US" sz="1300" dirty="0" smtClean="0"/>
          </a:p>
          <a:p>
            <a:pPr fontAlgn="base"/>
            <a:endParaRPr lang="en-US" sz="1300" dirty="0" smtClean="0"/>
          </a:p>
          <a:p>
            <a:pPr fontAlgn="base"/>
            <a:endParaRPr lang="en-US" sz="1300" dirty="0" smtClean="0"/>
          </a:p>
          <a:p>
            <a:pPr>
              <a:spcBef>
                <a:spcPct val="0"/>
              </a:spcBef>
            </a:pPr>
            <a:endParaRPr lang="en-US" dirty="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FA7337-3660-471B-9A41-6E95252D73F4}" type="slidenum">
              <a:rPr lang="en-US">
                <a:ea typeface="ＭＳ Ｐゴシック" charset="-128"/>
                <a:cs typeface="ＭＳ Ｐゴシック" charset="-128"/>
              </a:rPr>
              <a:pPr fontAlgn="base">
                <a:spcBef>
                  <a:spcPct val="0"/>
                </a:spcBef>
                <a:spcAft>
                  <a:spcPct val="0"/>
                </a:spcAft>
              </a:pPr>
              <a:t>25</a:t>
            </a:fld>
            <a:endParaRPr lang="en-US" dirty="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Many companies are using social networking sites to hire and recruit new talent.  Organizations can create profiles and post open positions.  If recruiters create their own profiles, job seekers can “friend” them or become connected allowing recruiters to in turn review their information and profile.  Recruiters can them search and view the profiles of anyone who becomes a “fan” of their company page. </a:t>
            </a:r>
          </a:p>
          <a:p>
            <a:pPr>
              <a:spcBef>
                <a:spcPct val="0"/>
              </a:spcBef>
            </a:pPr>
            <a:endParaRPr lang="en-US" dirty="0" smtClean="0"/>
          </a:p>
          <a:p>
            <a:pPr>
              <a:spcBef>
                <a:spcPct val="0"/>
              </a:spcBef>
            </a:pPr>
            <a:r>
              <a:rPr lang="en-US" dirty="0" smtClean="0"/>
              <a:t>Recruiters can conduct detailed searches of their friends or they can perform a general search of facebook members which will produce a list of people and groups associated with the search terms.  Recruiters can then join these groups or ask these individuals to be added as a friend for further access to their profile information.  Recruiters can also invite people to a Facebook event (an online career fair) or suggest they become a fan of the company page to learn more about their organization. </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2B2B02-2782-4402-BC98-55CA4ECBFCE6}" type="slidenum">
              <a:rPr lang="en-US">
                <a:ea typeface="ＭＳ Ｐゴシック" charset="-128"/>
                <a:cs typeface="ＭＳ Ｐゴシック" charset="-128"/>
              </a:rPr>
              <a:pPr fontAlgn="base">
                <a:spcBef>
                  <a:spcPct val="0"/>
                </a:spcBef>
                <a:spcAft>
                  <a:spcPct val="0"/>
                </a:spcAft>
              </a:pPr>
              <a:t>26</a:t>
            </a:fld>
            <a:endParaRPr lang="en-US" dirty="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is the big deal anyway?   Why should employers be concerned</a:t>
            </a:r>
            <a:r>
              <a:rPr lang="en-US" baseline="0" dirty="0" smtClean="0"/>
              <a:t> about use of social media and employment relationships? </a:t>
            </a:r>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cannot un-ring the bell.   Period.  </a:t>
            </a:r>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What is wrong with an employer seeing this information?  </a:t>
            </a:r>
          </a:p>
          <a:p>
            <a:endParaRPr lang="en-US" sz="1300" dirty="0" smtClean="0"/>
          </a:p>
          <a:p>
            <a:r>
              <a:rPr lang="en-US" sz="1300" dirty="0" smtClean="0"/>
              <a:t>It is a violation of law to use this information in the hiring process or to discriminate against someone in a protected class.   Additionally, things like childhood neighborhood and residence could elude to your likely ethnicity and or race.   </a:t>
            </a:r>
          </a:p>
          <a:p>
            <a:endParaRPr lang="en-US" sz="1300" dirty="0" smtClean="0"/>
          </a:p>
          <a:p>
            <a:r>
              <a:rPr lang="en-US" sz="1300" dirty="0" smtClean="0"/>
              <a:t>Ethnicity is not just a person’s race. We can say that a Caucasian is white, but that doesn’t describe his ethnicity. If we lined up a Caucasian from Ireland, Israel and </a:t>
            </a:r>
            <a:r>
              <a:rPr lang="en-US" sz="1300" dirty="0" smtClean="0">
                <a:hlinkClick r:id="rId3" tooltip="canada vs india"/>
              </a:rPr>
              <a:t>Canada </a:t>
            </a:r>
            <a:r>
              <a:rPr lang="en-US" sz="1300" dirty="0" smtClean="0"/>
              <a:t>in a photograph, it would be difficult to discern from which country each person originates. Yet, if we gave them appropriate items from their culture, it becomes easier to determine their country of origin. Ethnicity is about tradition, learned behavior and customs. It is about learning where you come from, and celebrating the traditions and ideas that are part of that region.</a:t>
            </a:r>
            <a:br>
              <a:rPr lang="en-US" sz="1300" dirty="0" smtClean="0"/>
            </a:br>
            <a:r>
              <a:rPr lang="en-US" sz="1300" dirty="0" smtClean="0"/>
              <a:t/>
            </a:r>
            <a:br>
              <a:rPr lang="en-US" sz="1300" dirty="0" smtClean="0"/>
            </a:br>
            <a:r>
              <a:rPr lang="en-US" sz="1300" dirty="0" smtClean="0"/>
              <a:t>Read more: </a:t>
            </a:r>
            <a:r>
              <a:rPr lang="en-US" sz="1300" dirty="0" smtClean="0">
                <a:hlinkClick r:id="rId4"/>
              </a:rPr>
              <a:t>Difference Between Ethnicity and Race | Difference Between | Ethnicity vs Race</a:t>
            </a:r>
            <a:r>
              <a:rPr lang="en-US" sz="1300" dirty="0" smtClean="0"/>
              <a:t> </a:t>
            </a:r>
            <a:r>
              <a:rPr lang="en-US" sz="1300" dirty="0" smtClean="0">
                <a:hlinkClick r:id="rId4"/>
              </a:rPr>
              <a:t>http://www.differencebetween.net/science/nature/difference-between-ethnicity-and-race/#ixzz15O11O0Nt</a:t>
            </a:r>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endParaRPr lang="en-US" sz="1300" dirty="0" smtClean="0"/>
          </a:p>
          <a:p>
            <a:r>
              <a:rPr lang="en-US" sz="1300" dirty="0" smtClean="0"/>
              <a:t>Most social networking sites show an employer a person’s gender, race, age, sexual orientation, neighborhood, family members, religious views, family status, pregnancy status, and political views.  In some cases a person’s profile may yield direct or indirect information about medical information, genetic issues, and health status.  If an employer has access to this information, how can they guarantee they won’t use any of this information to make hiring or employment decisions?    Once the information is viewed, there is no way to go back and undo what the employer has learned.  This is perhaps, the largest employment risk associated with reviewing online profiles on candidates.   </a:t>
            </a:r>
          </a:p>
          <a:p>
            <a:endParaRPr lang="en-US" sz="1300" b="1" dirty="0" smtClean="0"/>
          </a:p>
          <a:p>
            <a:r>
              <a:rPr lang="en-US" sz="1300" dirty="0" smtClean="0"/>
              <a:t>Potential liability arises when an employer uses the information found via social media affect hiring and or employment decisions.  For example, an employer is getting ready to make Sarah an offer, and suddenly finds Sarah’s online profile and clearly sees she is pregnant.  The employer may change the hiring decision based on the online information, which is illegal.  In addition, the employer may have been able to determine Sarah’s relative age, marital status, race and even religious and political affiliation.  Employers making employment decisions based on information related to protected classes may be a violation of state, local, and federal laws. </a:t>
            </a:r>
          </a:p>
          <a:p>
            <a:endParaRPr lang="en-US" sz="1300" dirty="0" smtClean="0"/>
          </a:p>
          <a:p>
            <a:r>
              <a:rPr lang="en-US" sz="1300" dirty="0" smtClean="0"/>
              <a:t>Another particular risk for employers exists in the form of disparate impact claims if it was found that applicants who had a certain protected characteristic (</a:t>
            </a:r>
            <a:r>
              <a:rPr lang="en-US" sz="1300" i="1" dirty="0" smtClean="0"/>
              <a:t>i.e.,</a:t>
            </a:r>
            <a:r>
              <a:rPr lang="en-US" sz="1300" dirty="0" smtClean="0"/>
              <a:t> race) in common were being systematically refused employment. Even if there is no disparate impact based on actual viewing of the profiles, there may be a disparate impact if the company tended to hire those who had social networking profiles rather than those who did not. This could occur because (while this is a generalization) social networks are comprised of younger, more affluent (</a:t>
            </a:r>
            <a:r>
              <a:rPr lang="en-US" sz="1300" i="1" dirty="0" smtClean="0"/>
              <a:t>i.e.,</a:t>
            </a:r>
            <a:r>
              <a:rPr lang="en-US" sz="1300" dirty="0" smtClean="0"/>
              <a:t>those sophisticated with the use of the Internet) users.</a:t>
            </a:r>
          </a:p>
          <a:p>
            <a:endParaRPr lang="en-US" sz="1300" dirty="0" smtClean="0"/>
          </a:p>
          <a:p>
            <a:r>
              <a:rPr lang="en-US" sz="1300" dirty="0" smtClean="0"/>
              <a:t>There are some companies offering to do screening assistance with removal of any protected status information. </a:t>
            </a:r>
          </a:p>
          <a:p>
            <a:pPr>
              <a:spcBef>
                <a:spcPct val="0"/>
              </a:spcBef>
            </a:pPr>
            <a:endParaRPr lang="en-US" dirty="0"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25A9D3-B27A-490D-A78B-359DE11DD93E}" type="slidenum">
              <a:rPr lang="en-US">
                <a:ea typeface="ＭＳ Ｐゴシック" charset="-128"/>
                <a:cs typeface="ＭＳ Ｐゴシック" charset="-128"/>
              </a:rPr>
              <a:pPr fontAlgn="base">
                <a:spcBef>
                  <a:spcPct val="0"/>
                </a:spcBef>
                <a:spcAft>
                  <a:spcPct val="0"/>
                </a:spcAft>
              </a:pPr>
              <a:t>30</a:t>
            </a:fld>
            <a:endParaRPr lang="en-US" dirty="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300" b="1" dirty="0" smtClean="0"/>
              <a:t>The Issue: Acquiring Employee Genetic Information Via Social Media = Violation?</a:t>
            </a:r>
            <a:r>
              <a:rPr lang="en-US" sz="1300" dirty="0" smtClean="0"/>
              <a:t/>
            </a:r>
            <a:br>
              <a:rPr lang="en-US" sz="1300" dirty="0" smtClean="0"/>
            </a:br>
            <a:r>
              <a:rPr lang="en-US" sz="1300" dirty="0" smtClean="0"/>
              <a:t>Recall that GINA makes the mere acquisition of genetic information illegal, and the Act broadly defines “genetic information” to include even medical conditions of family members. </a:t>
            </a:r>
            <a:r>
              <a:rPr lang="en-US" sz="1300" dirty="0" smtClean="0">
                <a:hlinkClick r:id="rId3"/>
              </a:rPr>
              <a:t>This left employers wondering</a:t>
            </a:r>
            <a:r>
              <a:rPr lang="en-US" sz="1300" dirty="0" smtClean="0"/>
              <a:t> if they’d be facing a GINA violation if, for example, a supervisor found an employee’s status update saying he was raising money for multiple sclerosis in honor of his father who is suffering for it. Employers wondered if just receiving that information might be a violation. </a:t>
            </a:r>
            <a:br>
              <a:rPr lang="en-US" sz="1300" dirty="0" smtClean="0"/>
            </a:br>
            <a:r>
              <a:rPr lang="en-US" sz="1300" dirty="0" smtClean="0"/>
              <a:t/>
            </a:r>
            <a:br>
              <a:rPr lang="en-US" sz="1300" dirty="0" smtClean="0"/>
            </a:br>
            <a:r>
              <a:rPr lang="en-US" sz="1300" dirty="0" smtClean="0"/>
              <a:t>Some acquisitions of genetic information aren’t illegal; the law provides specific exceptions. The final regulations now clarify the scope of those exceptions regarding acquisition of genetic information through social networking or social media sites such as Facebook. </a:t>
            </a:r>
            <a:endParaRPr lang="en-US" sz="1300" u="sng" dirty="0" smtClean="0"/>
          </a:p>
          <a:p>
            <a:endParaRPr lang="en-US" sz="1300" u="sng" dirty="0" smtClean="0"/>
          </a:p>
          <a:p>
            <a:endParaRPr lang="en-US" sz="1300" u="sng" dirty="0" smtClean="0"/>
          </a:p>
          <a:p>
            <a:r>
              <a:rPr lang="en-US" sz="1300" dirty="0" smtClean="0">
                <a:latin typeface="Cambria" pitchFamily="18" charset="0"/>
              </a:rPr>
              <a:t>Most notably, if an employer obtains genetic information through a social media site or publicly available media sources, it is not protected by the commercial exemption if the employer sought out the information with intent of obtaining genetic information or if the employer is “likely” to acquire genetic information by accessing those media sources.</a:t>
            </a:r>
            <a:endParaRPr lang="en-US" sz="1300" u="sng" dirty="0" smtClean="0"/>
          </a:p>
          <a:p>
            <a:endParaRPr lang="en-US" sz="1300" u="sng" dirty="0" smtClean="0"/>
          </a:p>
          <a:p>
            <a:r>
              <a:rPr lang="en-US" sz="1300" u="sng" dirty="0" smtClean="0"/>
              <a:t>Genetic Information Nondiscrimination Act (GINA)</a:t>
            </a:r>
            <a:r>
              <a:rPr lang="en-US" sz="1300" dirty="0" smtClean="0"/>
              <a:t>:  This legislation prohibits employers from using individuals' genetic information when making </a:t>
            </a:r>
            <a:r>
              <a:rPr lang="en-US" sz="1300" u="sng" dirty="0" smtClean="0">
                <a:hlinkClick r:id="rId4" tooltip="Hiring"/>
              </a:rPr>
              <a:t>hiring</a:t>
            </a:r>
            <a:r>
              <a:rPr lang="en-US" sz="1300" dirty="0" smtClean="0"/>
              <a:t>, </a:t>
            </a:r>
            <a:r>
              <a:rPr lang="en-US" sz="1300" u="sng" dirty="0" smtClean="0">
                <a:hlinkClick r:id="rId5" tooltip="Firing"/>
              </a:rPr>
              <a:t>firing</a:t>
            </a:r>
            <a:r>
              <a:rPr lang="en-US" sz="1300" dirty="0" smtClean="0"/>
              <a:t>, job placement, or </a:t>
            </a:r>
            <a:r>
              <a:rPr lang="en-US" sz="1300" u="sng" dirty="0" smtClean="0">
                <a:hlinkClick r:id="rId6" tooltip="Promotion (rank)"/>
              </a:rPr>
              <a:t>promotion</a:t>
            </a:r>
            <a:r>
              <a:rPr lang="en-US" sz="1300" dirty="0" smtClean="0"/>
              <a:t> decisions.   This legislation also prohibits improper use of genetic information for purposes of health insurance and employment decisions.  GINA broadly defined genetic information to include family members of employees which initially left employers concerned about the implications of using social media to interact with employees.   On November 9, 2010 the EEOC released final Regulations which address treatment of acquiring genetic information via social media.    For example, under the Inadvertent Acquisition Exception, an employer would likely not be in violation of GINA if they came across an employee’s genetic information that was available on a social media site for which they were given permission to access by the creator of the profile (i.e., the supervisor is friends with the employee on Facebook).  However, in situations that require social media users restricted access or access by invitation only these sources of information will not be covered under the “Commercially  &amp; Publicly Available Exception.”  This means, an employer cannot acquire genetic information when that information is not intended to be available to them (i.e., through privacy settings or special group access).  Most notably, if an employer obtains genetic information through a social media site or publicly available media sources, it is not protected by the commercial exemption if the employer sought out the information with intent of obtaining genetic information or if the employer is “likely” to acquire genetic information by accessing those media sources. </a:t>
            </a:r>
          </a:p>
          <a:p>
            <a:r>
              <a:rPr lang="en-US" sz="1300" dirty="0" smtClean="0"/>
              <a:t>The bottom line, be careful about any employment practices that could allow your city to view or acquire any genetic information on applicants, employees and their family members.   Never make a hiring or employment decision based on genetic health information, this is illegal. </a:t>
            </a:r>
          </a:p>
          <a:p>
            <a:r>
              <a:rPr lang="en-US" sz="1300" dirty="0" smtClean="0"/>
              <a:t>The final regulations can be found at http://www.eeoc.gov/laws/types/genetic.cfm</a:t>
            </a:r>
          </a:p>
          <a:p>
            <a:pPr fontAlgn="base"/>
            <a:endParaRPr lang="en-US" sz="1300" b="1" dirty="0" smtClean="0"/>
          </a:p>
          <a:p>
            <a:pPr fontAlgn="base"/>
            <a:endParaRPr lang="en-US" sz="1300" b="1" dirty="0" smtClean="0"/>
          </a:p>
          <a:p>
            <a:pPr fontAlgn="base"/>
            <a:endParaRPr lang="en-US" sz="1300" b="1" dirty="0" smtClean="0"/>
          </a:p>
          <a:p>
            <a:pPr fontAlgn="base"/>
            <a:endParaRPr lang="en-US" sz="1300" b="1" dirty="0" smtClean="0"/>
          </a:p>
          <a:p>
            <a:pPr fontAlgn="base"/>
            <a:r>
              <a:rPr lang="en-US" sz="1300" b="1" dirty="0" smtClean="0"/>
              <a:t> </a:t>
            </a:r>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fontAlgn="base"/>
            <a:r>
              <a:rPr lang="en-US" sz="1300" b="1" u="sng" dirty="0" smtClean="0"/>
              <a:t>Disparate Treatment Claims</a:t>
            </a:r>
            <a:endParaRPr lang="en-US" sz="1300" dirty="0" smtClean="0"/>
          </a:p>
          <a:p>
            <a:pPr fontAlgn="base"/>
            <a:r>
              <a:rPr lang="en-US" sz="1300" dirty="0" smtClean="0"/>
              <a:t>When applicants fill out job applications, they are not (supposed to be) asked questions that might reveal their age, religious views, familial or marital status, sexual orientation, etc.; however, people who maintain Facebook or LinkedIn profiles typically post a photo, and may disclose information about their family or marital status, religious views, sex, age, birthdate, race, ethnicity, etc. (to potential employers).   </a:t>
            </a:r>
          </a:p>
          <a:p>
            <a:pPr fontAlgn="base"/>
            <a:r>
              <a:rPr lang="en-US" sz="1300" dirty="0" smtClean="0"/>
              <a:t>Further, disparate treatment claims could arise when a recruiter checks out social media information for some applicants but not others, or if the recruiter evaluates data in different ways for different applicants.</a:t>
            </a:r>
          </a:p>
          <a:p>
            <a:pPr fontAlgn="base"/>
            <a:endParaRPr lang="en-US" sz="1300" dirty="0" smtClean="0"/>
          </a:p>
          <a:p>
            <a:pPr fontAlgn="base"/>
            <a:r>
              <a:rPr lang="en-US" sz="1300" u="sng" dirty="0" smtClean="0"/>
              <a:t>Disparate Impact Claims</a:t>
            </a:r>
            <a:endParaRPr lang="en-US" sz="1300" dirty="0" smtClean="0"/>
          </a:p>
          <a:p>
            <a:pPr fontAlgn="base"/>
            <a:r>
              <a:rPr lang="en-US" sz="1300" dirty="0" smtClean="0"/>
              <a:t>A disparate impact claim may arise if the recruiter relies exclusively on social media to search for job candidates.  For example, if only candidates who maintain a social media profile are considered, this will automatically screen out a large pool of the civilian labor population that does not maintain such profiles. </a:t>
            </a:r>
          </a:p>
          <a:p>
            <a:pPr fontAlgn="base"/>
            <a:endParaRPr lang="en-US" sz="1300" dirty="0" smtClean="0"/>
          </a:p>
          <a:p>
            <a:pPr fontAlgn="base"/>
            <a:r>
              <a:rPr lang="en-US" sz="1300" i="1" dirty="0" smtClean="0"/>
              <a:t>Whites and Asians are clearly over-represented on Facebook and LinkedIn in comparison to the civilian labor force.  She provides additional statistics on African-Americans and Hispanics.</a:t>
            </a:r>
            <a:r>
              <a:rPr lang="en-US" sz="1300" dirty="0" smtClean="0"/>
              <a:t>  </a:t>
            </a:r>
          </a:p>
          <a:p>
            <a:pPr fontAlgn="base"/>
            <a:endParaRPr lang="en-US" sz="1300" dirty="0" smtClean="0"/>
          </a:p>
          <a:p>
            <a:pPr defTabSz="966612">
              <a:defRPr/>
            </a:pPr>
            <a:r>
              <a:rPr lang="en-US" sz="1300" dirty="0" smtClean="0"/>
              <a:t>Finally, the male/female split for the Facebook population is approximately 43% male, 57% female, while the general U.S. population is approximately 48% male, 52% female.  Again, if employers are searching Facebook and using information found there to disqualify applicants, this procedure could have a disparate impact on females given the fact that a greater number of females are on Facebook than are in the general population</a:t>
            </a:r>
            <a:endParaRPr lang="en-US" sz="1300" b="1" dirty="0" smtClean="0"/>
          </a:p>
          <a:p>
            <a:pPr fontAlgn="base"/>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you prove</a:t>
            </a:r>
            <a:r>
              <a:rPr lang="en-US" baseline="0" dirty="0" smtClean="0"/>
              <a:t> you didn’t use that information to make a hiring decision?  </a:t>
            </a:r>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Social media includes the various online technology tools that enable people to communicate easily via the internet to share information and resources. Social media can include text, audio, video, images, podcasts, and other multimedia communications.</a:t>
            </a:r>
          </a:p>
          <a:p>
            <a:endParaRPr lang="en-US" dirty="0" smtClean="0"/>
          </a:p>
          <a:p>
            <a:r>
              <a:rPr lang="en-US" dirty="0" smtClean="0"/>
              <a:t>GreenmarketingTV says  a</a:t>
            </a:r>
            <a:r>
              <a:rPr lang="en-US" sz="1300" dirty="0" smtClean="0"/>
              <a:t>s most of you know, </a:t>
            </a:r>
            <a:r>
              <a:rPr lang="en-US" sz="1300" b="1" dirty="0" smtClean="0"/>
              <a:t>social</a:t>
            </a:r>
            <a:r>
              <a:rPr lang="en-US" sz="1300" dirty="0" smtClean="0"/>
              <a:t> </a:t>
            </a:r>
            <a:r>
              <a:rPr lang="en-US" sz="1300" b="1" dirty="0" smtClean="0"/>
              <a:t>media</a:t>
            </a:r>
            <a:r>
              <a:rPr lang="en-US" sz="1300" dirty="0" smtClean="0"/>
              <a:t> was an outcome of the highly-connected world of web 2.0 apps, </a:t>
            </a:r>
            <a:r>
              <a:rPr lang="en-US" sz="1300" b="1" dirty="0" smtClean="0"/>
              <a:t>social</a:t>
            </a:r>
            <a:r>
              <a:rPr lang="en-US" sz="1300" dirty="0" smtClean="0"/>
              <a:t> platforms and interactive based marketing efforts. </a:t>
            </a:r>
            <a:r>
              <a:rPr lang="en-US" sz="1300" b="1" dirty="0" smtClean="0"/>
              <a:t>Social</a:t>
            </a:r>
            <a:r>
              <a:rPr lang="en-US" sz="1300" dirty="0" smtClean="0"/>
              <a:t> </a:t>
            </a:r>
            <a:r>
              <a:rPr lang="en-US" sz="1300" b="1" dirty="0" smtClean="0"/>
              <a:t>Media</a:t>
            </a:r>
            <a:r>
              <a:rPr lang="en-US" sz="1300" dirty="0" smtClean="0"/>
              <a:t> became a buzzword only a few years ago, but it has existed in one form or another for many years before that. In a crux, </a:t>
            </a:r>
            <a:r>
              <a:rPr lang="en-US" sz="1300" b="1" dirty="0" smtClean="0"/>
              <a:t>social</a:t>
            </a:r>
            <a:r>
              <a:rPr lang="en-US" sz="1300" dirty="0" smtClean="0"/>
              <a:t> </a:t>
            </a:r>
            <a:r>
              <a:rPr lang="en-US" sz="1300" b="1" dirty="0" smtClean="0"/>
              <a:t>media</a:t>
            </a:r>
            <a:r>
              <a:rPr lang="en-US" sz="1300" dirty="0" smtClean="0"/>
              <a:t>defines the essence of online networking.</a:t>
            </a:r>
          </a:p>
          <a:p>
            <a:endParaRPr lang="en-US" sz="1300" dirty="0" smtClean="0"/>
          </a:p>
          <a:p>
            <a:r>
              <a:rPr lang="en-US" sz="1300" dirty="0" smtClean="0"/>
              <a:t>Many say it is the 4</a:t>
            </a:r>
            <a:r>
              <a:rPr lang="en-US" sz="1300" baseline="30000" dirty="0" smtClean="0"/>
              <a:t>th</a:t>
            </a:r>
            <a:r>
              <a:rPr lang="en-US" sz="1300" dirty="0" smtClean="0"/>
              <a:t> phase of the industrial revolution OR the next revolution.  </a:t>
            </a:r>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endParaRPr lang="en-US" sz="1300" dirty="0" smtClean="0"/>
          </a:p>
          <a:p>
            <a:pPr defTabSz="966612">
              <a:defRPr/>
            </a:pPr>
            <a:endParaRPr lang="en-US" sz="1300" dirty="0" smtClean="0"/>
          </a:p>
          <a:p>
            <a:pPr defTabSz="966612">
              <a:defRPr/>
            </a:pPr>
            <a:endParaRPr lang="en-US" sz="1300" dirty="0" smtClean="0"/>
          </a:p>
          <a:p>
            <a:pPr defTabSz="966612">
              <a:defRPr/>
            </a:pPr>
            <a:r>
              <a:rPr lang="en-US" sz="1300" dirty="0" smtClean="0"/>
              <a:t>Once the employer views the individual's social networking page, there is no going back. Both Facebook and MySpace provide user profile pictures that could automatically provide the employer with information concerning race, gender and age. Because users of these sites typically provide additional information about themselves, including their interests, there is a danger that you could become aware they are disabled, work in the military, have a family, etc. While the availability of this information does not inherently lead to discrimination, employers that make adverse employment decisions and have viewed an applicant's social networking profile - whether or not they factored in any information - may find themselves subject to a discrimination claim.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Oregon Biz Report  August 24, 2009</a:t>
            </a:r>
          </a:p>
          <a:p>
            <a:r>
              <a:rPr lang="en-US" dirty="0" smtClean="0"/>
              <a:t>www.oregonbusinessreport.com</a:t>
            </a:r>
          </a:p>
          <a:p>
            <a:endParaRPr lang="en-US" dirty="0" smtClean="0"/>
          </a:p>
          <a:p>
            <a:r>
              <a:rPr lang="en-US" dirty="0" smtClean="0"/>
              <a:t>And CareerBuilder.com</a:t>
            </a:r>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35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Even though they communicate and share photos in a forum that can be public, there is sense that what goes on in MySpace or Facebook stays there and should stay there. This argument is buttressed by the fact that in order to enter some social networking sites, a user must agree to “terms of use” and to get details of another site member, the new user must set up their own account. Additionally, these types of websites have “terms of use” typically do not allow “commercial” uses, which can include screening candidates. Since a user must jump through some hoops, it can be argued that there is an expectation that the whole world won’t be privy to confidential information.</a:t>
            </a:r>
          </a:p>
          <a:p>
            <a:endParaRPr lang="en-US" sz="1300" dirty="0" smtClean="0"/>
          </a:p>
          <a:p>
            <a:r>
              <a:rPr lang="en-US" sz="1300" dirty="0" smtClean="0"/>
              <a:t>The first step in managing Gen </a:t>
            </a:r>
            <a:r>
              <a:rPr lang="en-US" sz="1300" b="1" dirty="0" smtClean="0"/>
              <a:t>Y</a:t>
            </a:r>
            <a:r>
              <a:rPr lang="en-US" sz="1300" dirty="0" smtClean="0"/>
              <a:t> is understanding who they are. According to the Census Bureau, Gen </a:t>
            </a:r>
            <a:r>
              <a:rPr lang="en-US" sz="1300" b="1" dirty="0" smtClean="0"/>
              <a:t>Y</a:t>
            </a:r>
            <a:r>
              <a:rPr lang="en-US" sz="1300" dirty="0" smtClean="0"/>
              <a:t> are those born between 1977 and 1995. Outnumbering the </a:t>
            </a:r>
            <a:r>
              <a:rPr lang="en-US" sz="1300" b="1" dirty="0" smtClean="0"/>
              <a:t>baby</a:t>
            </a:r>
            <a:r>
              <a:rPr lang="en-US" sz="1300" dirty="0" smtClean="0"/>
              <a:t>-boomer </a:t>
            </a:r>
            <a:r>
              <a:rPr lang="en-US" sz="1300" b="1" dirty="0" smtClean="0"/>
              <a:t>generation</a:t>
            </a:r>
            <a:r>
              <a:rPr lang="en-US" sz="1300" dirty="0" smtClean="0"/>
              <a:t> by 1.3 million, Gen </a:t>
            </a:r>
            <a:r>
              <a:rPr lang="en-US" sz="1300" b="1" dirty="0" smtClean="0"/>
              <a:t>Y</a:t>
            </a:r>
            <a:r>
              <a:rPr lang="en-US" sz="1300" dirty="0" smtClean="0"/>
              <a:t> will have a dramatic social impact and economic impact on the business world.</a:t>
            </a:r>
          </a:p>
          <a:p>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36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Off-duty conduct is another tricky area. Some states have prohibitions limiting use of private behavior for employment decisions. However, employers do have broader discretion if such behavior would damage a company, hurt business interests, or be inconsistent with business needs.</a:t>
            </a:r>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37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Violation</a:t>
            </a:r>
            <a:r>
              <a:rPr lang="en-US" baseline="0" dirty="0" smtClean="0"/>
              <a:t> of 4</a:t>
            </a:r>
            <a:r>
              <a:rPr lang="en-US" baseline="30000" dirty="0" smtClean="0"/>
              <a:t>th</a:t>
            </a:r>
            <a:r>
              <a:rPr lang="en-US" baseline="0" dirty="0" smtClean="0"/>
              <a:t> Amendment Rights </a:t>
            </a:r>
          </a:p>
          <a:p>
            <a:pPr>
              <a:spcBef>
                <a:spcPct val="0"/>
              </a:spcBef>
            </a:pPr>
            <a:r>
              <a:rPr lang="en-US" baseline="0" dirty="0" smtClean="0"/>
              <a:t>Invasion of constitutional right to privacy </a:t>
            </a:r>
          </a:p>
          <a:p>
            <a:pPr>
              <a:spcBef>
                <a:spcPct val="0"/>
              </a:spcBef>
            </a:pPr>
            <a:r>
              <a:rPr lang="en-US" baseline="0" dirty="0" smtClean="0"/>
              <a:t>Against facebook and other usage policies </a:t>
            </a:r>
          </a:p>
          <a:p>
            <a:pPr>
              <a:spcBef>
                <a:spcPct val="0"/>
              </a:spcBef>
            </a:pPr>
            <a:endParaRPr lang="en-US" baseline="0" dirty="0" smtClean="0"/>
          </a:p>
          <a:p>
            <a:pPr>
              <a:spcBef>
                <a:spcPct val="0"/>
              </a:spcBef>
            </a:pPr>
            <a:r>
              <a:rPr lang="en-US" baseline="0" dirty="0" smtClean="0"/>
              <a:t>This happened recently with several public service positions in various cities!  </a:t>
            </a:r>
          </a:p>
          <a:p>
            <a:pPr>
              <a:spcBef>
                <a:spcPct val="0"/>
              </a:spcBef>
            </a:pPr>
            <a:endParaRPr lang="en-US"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036994-C67E-43CF-9264-785C1281F91E}" type="slidenum">
              <a:rPr lang="en-US">
                <a:ea typeface="ＭＳ Ｐゴシック" charset="-128"/>
                <a:cs typeface="ＭＳ Ｐゴシック" charset="-128"/>
              </a:rPr>
              <a:pPr fontAlgn="base">
                <a:spcBef>
                  <a:spcPct val="0"/>
                </a:spcBef>
                <a:spcAft>
                  <a:spcPct val="0"/>
                </a:spcAft>
              </a:pPr>
              <a:t>38</a:t>
            </a:fld>
            <a:endParaRPr lang="en-US" dirty="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*Add photos of accidents and incidents in your policy.  </a:t>
            </a:r>
          </a:p>
          <a:p>
            <a:endParaRPr lang="en-US" baseline="0" dirty="0" smtClean="0"/>
          </a:p>
          <a:p>
            <a:endParaRPr lang="en-US" baseline="0" dirty="0" smtClean="0"/>
          </a:p>
          <a:p>
            <a:pPr fontAlgn="base"/>
            <a:r>
              <a:rPr lang="en-US" baseline="0" dirty="0" smtClean="0"/>
              <a:t> </a:t>
            </a:r>
            <a:r>
              <a:rPr lang="en-US" sz="1300" b="1" dirty="0" smtClean="0"/>
              <a:t>What are some “best practices” for hiring managers who are using social media sites to screen applicants?</a:t>
            </a:r>
          </a:p>
          <a:p>
            <a:pPr fontAlgn="base"/>
            <a:r>
              <a:rPr lang="en-US" sz="1300" b="1" dirty="0" smtClean="0"/>
              <a:t>A.</a:t>
            </a:r>
            <a:r>
              <a:rPr lang="en-US" sz="1300" dirty="0" smtClean="0"/>
              <a:t> Consistency is the key for hiring managers who use social media sites to screen job applicants. Employers become vulnerable if they are selective in picking which applicants to screen online, or if they evaluate differently the information found on certain applicants.</a:t>
            </a:r>
          </a:p>
          <a:p>
            <a:pPr fontAlgn="base"/>
            <a:r>
              <a:rPr lang="en-US" sz="1300" dirty="0" smtClean="0"/>
              <a:t>When employers are exposed to an applicant’s protected or personal information, they must show that it did not influence their decision. To avoid costly refusal-to-hire claims, an employer that screens through social networking sites should have a non-decision maker undertake such background checks.</a:t>
            </a:r>
          </a:p>
          <a:p>
            <a:pPr fontAlgn="base"/>
            <a:r>
              <a:rPr lang="en-US" sz="1300" dirty="0" smtClean="0"/>
              <a:t>While reviewing the content, only job-related criteria should be considered. Documentation is critical. Hiring managers should maintain records of the social networking tools used, their findings and explanations of why an applicant was or was not considered or chosen for a particular job.</a:t>
            </a:r>
          </a:p>
          <a:p>
            <a:pPr fontAlgn="base"/>
            <a:r>
              <a:rPr lang="en-US" sz="1300" dirty="0" smtClean="0"/>
              <a:t>This article was provided by the Ohio State Bar Association and prepared by John W. McKenzie, a shareholder with the Akron labor and employment law firm Kastner Westman &amp; Wilkins, LLC, which represents management exclusively.</a:t>
            </a:r>
          </a:p>
          <a:p>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39</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b="1" dirty="0" smtClean="0"/>
              <a:t>Define who</a:t>
            </a:r>
            <a:r>
              <a:rPr lang="en-US" sz="1300" dirty="0" smtClean="0"/>
              <a:t>:  All positions?  Certain departments?  Etc. </a:t>
            </a:r>
          </a:p>
          <a:p>
            <a:r>
              <a:rPr lang="en-US" sz="1300" b="1" dirty="0" smtClean="0"/>
              <a:t>Define when</a:t>
            </a:r>
            <a:r>
              <a:rPr lang="en-US" sz="1300" dirty="0" smtClean="0"/>
              <a:t>:  At what point does human resources look to online resources?</a:t>
            </a:r>
          </a:p>
          <a:p>
            <a:r>
              <a:rPr lang="en-US" sz="1300" b="1" dirty="0" smtClean="0"/>
              <a:t>Define what</a:t>
            </a:r>
            <a:r>
              <a:rPr lang="en-US" sz="1300" dirty="0" smtClean="0"/>
              <a:t>:  What is the employer looking for (and what will </a:t>
            </a:r>
            <a:r>
              <a:rPr lang="en-US" sz="1300" i="1" dirty="0" smtClean="0"/>
              <a:t>not</a:t>
            </a:r>
            <a:r>
              <a:rPr lang="en-US" sz="1300" dirty="0" smtClean="0"/>
              <a:t> influence its hiring decision)?  Which technologies or websites are covered?</a:t>
            </a:r>
          </a:p>
          <a:p>
            <a:r>
              <a:rPr lang="en-US" sz="1300" b="1" dirty="0" smtClean="0"/>
              <a:t>Define how</a:t>
            </a:r>
            <a:r>
              <a:rPr lang="en-US" sz="1300" dirty="0" smtClean="0"/>
              <a:t>:  Create a standardized process, identify objective considerations, and describe applicable limits.</a:t>
            </a:r>
          </a:p>
          <a:p>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 Networking has 3 primary roles:   </a:t>
            </a:r>
          </a:p>
          <a:p>
            <a:endParaRPr lang="en-US" dirty="0" smtClean="0"/>
          </a:p>
          <a:p>
            <a:r>
              <a:rPr lang="en-US" dirty="0" smtClean="0"/>
              <a:t>Networking:  business or personal</a:t>
            </a:r>
          </a:p>
          <a:p>
            <a:endParaRPr lang="en-US" dirty="0" smtClean="0"/>
          </a:p>
          <a:p>
            <a:r>
              <a:rPr lang="en-US" dirty="0" smtClean="0"/>
              <a:t>Socializing- business</a:t>
            </a:r>
            <a:r>
              <a:rPr lang="en-US" baseline="0" dirty="0" smtClean="0"/>
              <a:t> or personal </a:t>
            </a:r>
          </a:p>
          <a:p>
            <a:endParaRPr lang="en-US" baseline="0" dirty="0" smtClean="0"/>
          </a:p>
          <a:p>
            <a:r>
              <a:rPr lang="en-US" baseline="0" dirty="0" smtClean="0"/>
              <a:t>Marketing- Business profiles are huge!   Online promo codes/ sales etc. </a:t>
            </a:r>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Perhaps the most effective use of social media as a means to communicate with citizens is in the area of roads, construction, and city projects.  The city of Boston, Massachusetts created an award-winning, interactive smart phone application for citizens to report graffiti, potholes, broken streetlights, road problems, and other city issues to the city of Boston. The application is called Boston Citizens Connect and allows users to report problems anytime and without the expense of a municipal employee.   Users can simply use their cell phones to snap a photo of any condition and send it to the city all in the span of a few seconds.  When the picture is sent, the location’s coordinates are automatically embedded in the picture and the user can expound with typewritten details if necessary.   After a complaint is made a red dot shows up in the application on a map that can be seen with a Smartphone.  When the problem is fixed the dot changes to green and the citizen knows the problem has been resolved.   While the technology is complex, for the user it only requires the touch of just a few buttons on a smart phone.  </a:t>
            </a:r>
          </a:p>
          <a:p>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graphic</a:t>
            </a:r>
            <a:r>
              <a:rPr lang="en-US" baseline="0" dirty="0" smtClean="0"/>
              <a:t> shoes what social media outlets cater to different communities and user needs </a:t>
            </a:r>
          </a:p>
          <a:p>
            <a:endParaRPr lang="en-US" baseline="0" dirty="0" smtClean="0"/>
          </a:p>
          <a:p>
            <a:r>
              <a:rPr lang="en-US" baseline="0" dirty="0" smtClean="0"/>
              <a:t>What you might use for </a:t>
            </a:r>
            <a:r>
              <a:rPr lang="en-US" dirty="0" smtClean="0"/>
              <a:t>Photos may</a:t>
            </a:r>
            <a:r>
              <a:rPr lang="en-US" baseline="0" dirty="0" smtClean="0"/>
              <a:t> be different than where you go for blogs etc. </a:t>
            </a:r>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smtClean="0"/>
          </a:p>
          <a:p>
            <a:r>
              <a:rPr lang="en-US" sz="1300" dirty="0" smtClean="0"/>
              <a:t>Many say that social media is akin to the industrial revolution </a:t>
            </a:r>
          </a:p>
          <a:p>
            <a:endParaRPr lang="en-US" sz="1300" dirty="0" smtClean="0"/>
          </a:p>
          <a:p>
            <a:r>
              <a:rPr lang="en-US" sz="1300" dirty="0" smtClean="0"/>
              <a:t>Social Media Revolution 2 is a refresh of the original video with new and updated social media &amp; mobile statistics that are hard to ignore. Based on the book Socialnomics by Erik Qualman.</a:t>
            </a:r>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a:spcBef>
                <a:spcPct val="0"/>
              </a:spcBef>
            </a:pPr>
            <a:r>
              <a:rPr lang="en-US" dirty="0" smtClean="0"/>
              <a:t>Facebook</a:t>
            </a:r>
            <a:r>
              <a:rPr lang="en-US" baseline="0" dirty="0" smtClean="0"/>
              <a:t> has about 65M visitors per day (3</a:t>
            </a:r>
            <a:r>
              <a:rPr lang="en-US" baseline="30000" dirty="0" smtClean="0"/>
              <a:t>rd</a:t>
            </a:r>
            <a:r>
              <a:rPr lang="en-US" baseline="0" dirty="0" smtClean="0"/>
              <a:t> Quarter 2010)</a:t>
            </a:r>
            <a:r>
              <a:rPr lang="en-US" sz="1300" dirty="0" smtClean="0"/>
              <a:t>   USA Today has a circulation of only 1.8 million compared to Facebook’s over 65 million visitors (based on cookies.)</a:t>
            </a:r>
            <a:endParaRPr lang="en-US" dirty="0" smtClean="0"/>
          </a:p>
          <a:p>
            <a:pPr>
              <a:spcBef>
                <a:spcPct val="0"/>
              </a:spcBef>
            </a:pPr>
            <a:endParaRPr lang="en-US" dirty="0" smtClean="0"/>
          </a:p>
          <a:p>
            <a:pPr>
              <a:spcBef>
                <a:spcPct val="0"/>
              </a:spcBef>
            </a:pPr>
            <a:r>
              <a:rPr lang="en-US" dirty="0" smtClean="0"/>
              <a:t>Note, the second largest use is among adults aged 45-54, almost</a:t>
            </a:r>
            <a:r>
              <a:rPr lang="en-US" baseline="0" dirty="0" smtClean="0"/>
              <a:t> tied with 25-34!!!   (3</a:t>
            </a:r>
            <a:r>
              <a:rPr lang="en-US" baseline="30000" dirty="0" smtClean="0"/>
              <a:t>rd</a:t>
            </a:r>
            <a:r>
              <a:rPr lang="en-US" baseline="0" dirty="0" smtClean="0"/>
              <a:t> Quarter 2010)</a:t>
            </a:r>
            <a:endParaRPr lang="en-US" dirty="0" smtClean="0"/>
          </a:p>
          <a:p>
            <a:pPr>
              <a:spcBef>
                <a:spcPct val="0"/>
              </a:spcBef>
            </a:pPr>
            <a:endParaRPr lang="en-US" dirty="0" smtClean="0"/>
          </a:p>
          <a:p>
            <a:pPr>
              <a:spcBef>
                <a:spcPct val="0"/>
              </a:spcBef>
            </a:pPr>
            <a:r>
              <a:rPr lang="en-US" dirty="0" smtClean="0"/>
              <a:t>What political party uses</a:t>
            </a:r>
            <a:r>
              <a:rPr lang="en-US" baseline="0" dirty="0" smtClean="0"/>
              <a:t> social media the most?  </a:t>
            </a:r>
          </a:p>
          <a:p>
            <a:pPr>
              <a:spcBef>
                <a:spcPct val="0"/>
              </a:spcBef>
            </a:pPr>
            <a:endParaRPr lang="en-US" baseline="0" dirty="0" smtClean="0"/>
          </a:p>
          <a:p>
            <a:r>
              <a:rPr lang="en-US" sz="1300" dirty="0" smtClean="0"/>
              <a:t>Republican congress members may have a big advantage in the run-up to the midterm elections. A full 72% of Congressional Republicans have at least one Twitter account, compared to 55% of Congressional Democrats, according to </a:t>
            </a:r>
            <a:r>
              <a:rPr lang="en-US" sz="1300" dirty="0" smtClean="0">
                <a:hlinkClick r:id="rId3"/>
              </a:rPr>
              <a:t>study</a:t>
            </a:r>
            <a:r>
              <a:rPr lang="en-US" sz="1300" dirty="0" smtClean="0"/>
              <a:t> released today by communications firm Burson-Marsteller.</a:t>
            </a:r>
          </a:p>
          <a:p>
            <a:endParaRPr lang="en-US" sz="1300" dirty="0" smtClean="0"/>
          </a:p>
          <a:p>
            <a:r>
              <a:rPr lang="en-US" sz="1300" dirty="0" smtClean="0"/>
              <a:t>Republicans also had 38% more followers on their congressional accounts, where they tweeted about legislation. </a:t>
            </a:r>
          </a:p>
          <a:p>
            <a:r>
              <a:rPr lang="en-US" sz="1300" dirty="0" smtClean="0"/>
              <a:t>Republicans had almost double the followers for campaign-specific accounts</a:t>
            </a:r>
          </a:p>
          <a:p>
            <a:endParaRPr lang="en-US" sz="1300" dirty="0" smtClean="0"/>
          </a:p>
          <a:p>
            <a:pPr>
              <a:spcBef>
                <a:spcPct val="0"/>
              </a:spcBef>
            </a:pPr>
            <a:r>
              <a:rPr lang="en-US" dirty="0" smtClean="0">
                <a:hlinkClick r:id="rId4"/>
              </a:rPr>
              <a:t>http://www.readwriteweb.com/archives/republicans_in_congress_are_more_active_and_more_p.php?utm_source=feedburner&amp;utm_medium=feed&amp;utm_campaign=Feed:+readwriteweb+(ReadWriteWeb)</a:t>
            </a:r>
            <a:endParaRPr lang="en-US" dirty="0" smtClean="0"/>
          </a:p>
          <a:p>
            <a:pPr>
              <a:spcBef>
                <a:spcPct val="0"/>
              </a:spcBef>
            </a:pPr>
            <a:endParaRPr lang="en-US" dirty="0" smtClean="0"/>
          </a:p>
          <a:p>
            <a:pPr>
              <a:spcBef>
                <a:spcPct val="0"/>
              </a:spcBef>
            </a:pPr>
            <a:r>
              <a:rPr lang="en-US" dirty="0" smtClean="0"/>
              <a:t>3</a:t>
            </a:r>
            <a:r>
              <a:rPr lang="en-US" baseline="30000" dirty="0" smtClean="0"/>
              <a:t>rd</a:t>
            </a:r>
            <a:r>
              <a:rPr lang="en-US" dirty="0" smtClean="0"/>
              <a:t> Quarter 2010</a:t>
            </a:r>
          </a:p>
          <a:p>
            <a:pPr>
              <a:spcBef>
                <a:spcPct val="0"/>
              </a:spcBef>
            </a:pPr>
            <a:endParaRPr lang="en-US" dirty="0" smtClean="0"/>
          </a:p>
          <a:p>
            <a:pPr>
              <a:spcBef>
                <a:spcPct val="0"/>
              </a:spcBef>
            </a:pPr>
            <a:r>
              <a:rPr lang="en-US" sz="1300" dirty="0" smtClean="0"/>
              <a:t>One statistic that keeps bouncing around in the Social Media world is that “women over 55 is the fastest growing group of Facebook users.” </a:t>
            </a:r>
            <a:r>
              <a:rPr lang="en-US" sz="1300" b="1" dirty="0" smtClean="0"/>
              <a:t>That it is old data.</a:t>
            </a:r>
            <a:r>
              <a:rPr lang="en-US" sz="1300" dirty="0" smtClean="0"/>
              <a:t> While the over 55 group had climbed to 16% at the end of March 2010, </a:t>
            </a:r>
            <a:r>
              <a:rPr lang="en-US" sz="1300" i="1" dirty="0" smtClean="0"/>
              <a:t>it is now the fastest shrinking age group</a:t>
            </a:r>
            <a:r>
              <a:rPr lang="en-US" sz="1300" dirty="0" smtClean="0"/>
              <a:t> and Facebook users under 18 years old have been the fastest growing group during the last six months.</a:t>
            </a:r>
            <a:endParaRPr lang="en-US" dirty="0" smtClean="0"/>
          </a:p>
          <a:p>
            <a:pPr>
              <a:spcBef>
                <a:spcPct val="0"/>
              </a:spcBef>
            </a:pPr>
            <a:endParaRPr lang="en-US" dirty="0" smtClean="0"/>
          </a:p>
          <a:p>
            <a:pPr>
              <a:spcBef>
                <a:spcPct val="0"/>
              </a:spcBef>
            </a:pPr>
            <a:endParaRPr lang="en-US" dirty="0" smtClean="0"/>
          </a:p>
          <a:p>
            <a:pPr>
              <a:spcBef>
                <a:spcPct val="0"/>
              </a:spcBef>
            </a:pPr>
            <a:r>
              <a:rPr lang="en-US" dirty="0" smtClean="0"/>
              <a:t>Statistics by Paul Kiser (3</a:t>
            </a:r>
            <a:r>
              <a:rPr lang="en-US" baseline="30000" dirty="0" smtClean="0"/>
              <a:t>rd</a:t>
            </a:r>
            <a:r>
              <a:rPr lang="en-US" dirty="0" smtClean="0"/>
              <a:t> Quarter 2010) </a:t>
            </a:r>
          </a:p>
          <a:p>
            <a:pPr>
              <a:spcBef>
                <a:spcPct val="0"/>
              </a:spcBef>
            </a:pPr>
            <a:endParaRPr lang="en-US" dirty="0" smtClean="0"/>
          </a:p>
          <a:p>
            <a:pPr>
              <a:spcBef>
                <a:spcPct val="0"/>
              </a:spcBef>
            </a:pPr>
            <a:r>
              <a:rPr lang="en-US" dirty="0" smtClean="0">
                <a:hlinkClick r:id="rId5"/>
              </a:rPr>
              <a:t>http://paulkiser.wordpress.com/2010/10/08/3q-social-media-stats-update/</a:t>
            </a:r>
            <a:endParaRPr lang="en-US" dirty="0" smtClean="0"/>
          </a:p>
          <a:p>
            <a:pPr>
              <a:spcBef>
                <a:spcPct val="0"/>
              </a:spcBef>
            </a:pPr>
            <a:endParaRPr lang="en-US" dirty="0" smtClean="0"/>
          </a:p>
          <a:p>
            <a:pPr>
              <a:spcBef>
                <a:spcPct val="0"/>
              </a:spcBef>
            </a:pPr>
            <a:r>
              <a:rPr lang="en-US" sz="1200" b="0" i="0" kern="1200" dirty="0" smtClean="0">
                <a:solidFill>
                  <a:schemeClr val="tx1"/>
                </a:solidFill>
                <a:effectLst/>
                <a:latin typeface="+mn-lt"/>
                <a:ea typeface="ＭＳ Ｐゴシック" charset="-128"/>
                <a:cs typeface="ＭＳ Ｐゴシック" charset="-128"/>
              </a:rPr>
              <a:t>March 2011:   Social networking site usage grew 88 percent among Internet users aged 55-64 between April 2009 and May 2010 (Pew Research)</a:t>
            </a: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B39677-FA42-4860-84A4-327C3CC1B9D0}" type="slidenum">
              <a:rPr lang="en-US">
                <a:ea typeface="ＭＳ Ｐゴシック" charset="-128"/>
                <a:cs typeface="ＭＳ Ｐゴシック" charset="-128"/>
              </a:rPr>
              <a:pPr fontAlgn="base">
                <a:spcBef>
                  <a:spcPct val="0"/>
                </a:spcBef>
                <a:spcAft>
                  <a:spcPct val="0"/>
                </a:spcAft>
              </a:pPr>
              <a:t>9</a:t>
            </a:fld>
            <a:endParaRPr lang="en-US" dirty="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Often times groups / friends that you are associated with provide information about disability status, veteran status, religious affiliation, and ethnicity.  </a:t>
            </a:r>
          </a:p>
          <a:p>
            <a:endParaRPr lang="en-US" sz="1300" dirty="0" smtClean="0"/>
          </a:p>
          <a:p>
            <a:r>
              <a:rPr lang="en-US" sz="1300" dirty="0" smtClean="0"/>
              <a:t>Originally designed for college students as a social networking Web site, Facebook allows each user to create a profile, complete with information such as home address, mobile phone number, interests, religious views, and even the requisite data for online dating like sex, relationship status, and sexual orientation. In addition to creating individual profiles, Facebook users can also designate other users as “friends,” send messages, and post pictures. </a:t>
            </a:r>
            <a:r>
              <a:rPr lang="en-US" sz="1300" u="sng" dirty="0" smtClean="0">
                <a:hlinkClick r:id="rId3"/>
              </a:rPr>
              <a:t>Figure 1</a:t>
            </a:r>
            <a:r>
              <a:rPr lang="en-US" sz="1300" u="sng" dirty="0" smtClean="0"/>
              <a:t> </a:t>
            </a:r>
            <a:r>
              <a:rPr lang="en-US" sz="1300" dirty="0" smtClean="0"/>
              <a:t>presents a screenshot of a Facebook profile rendered in a Web browser. On Facebook, sexual orientation is denoted by a field labeled “Interested In” — (men, women, men and women, blank), although in this case it was intentionally omitted by the owner of the profile.</a:t>
            </a:r>
          </a:p>
          <a:p>
            <a:endParaRPr lang="en-US" sz="1300" dirty="0" smtClean="0"/>
          </a:p>
          <a:p>
            <a:endParaRPr lang="en-US" sz="1300" dirty="0" smtClean="0"/>
          </a:p>
          <a:p>
            <a:r>
              <a:rPr lang="en-US" sz="1300" dirty="0" smtClean="0"/>
              <a:t> </a:t>
            </a:r>
          </a:p>
          <a:p>
            <a:endParaRPr lang="en-US" dirty="0"/>
          </a:p>
        </p:txBody>
      </p:sp>
      <p:sp>
        <p:nvSpPr>
          <p:cNvPr id="4" name="Slide Number Placeholder 3"/>
          <p:cNvSpPr>
            <a:spLocks noGrp="1"/>
          </p:cNvSpPr>
          <p:nvPr>
            <p:ph type="sldNum" sz="quarter" idx="10"/>
          </p:nvPr>
        </p:nvSpPr>
        <p:spPr/>
        <p:txBody>
          <a:bodyPr/>
          <a:lstStyle/>
          <a:p>
            <a:pPr>
              <a:defRPr/>
            </a:pPr>
            <a:fld id="{5DFB5972-2058-48F8-B07F-45455D2F4ADA}"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baseline="0">
                <a:latin typeface="Cambria" pitchFamily="18" charset="0"/>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baseline="0">
                <a:solidFill>
                  <a:schemeClr val="tx2"/>
                </a:solidFill>
                <a:latin typeface="Cambria"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634ABE65-F2D4-4191-8AA7-66AEAC95DA2D}" type="datetimeFigureOut">
              <a:rPr lang="en-US"/>
              <a:pPr>
                <a:defRPr/>
              </a:pPr>
              <a:t>3/17/2011</a:t>
            </a:fld>
            <a:endParaRPr lang="en-US" dirty="0"/>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dirty="0"/>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19276EC2-6518-4222-B3D7-468A37F8955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877C38B-A491-485F-B827-468D2DD244A5}" type="datetimeFigureOut">
              <a:rPr lang="en-US"/>
              <a:pPr>
                <a:defRPr/>
              </a:pPr>
              <a:t>3/17/2011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771B12CD-EA5B-486F-863B-C541E1CB920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4343568-9B3D-42A3-B1F7-265EA4C5E2D1}" type="datetimeFigureOut">
              <a:rPr lang="en-US"/>
              <a:pPr>
                <a:defRPr/>
              </a:pPr>
              <a:t>3/17/2011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7B01B505-6CCA-478C-92DC-105E515D02A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AD77A5EE-9E8B-4932-A5B9-B50969064AD9}" type="datetimeFigureOut">
              <a:rPr lang="en-US"/>
              <a:pPr>
                <a:defRPr/>
              </a:pPr>
              <a:t>3/17/2011</a:t>
            </a:fld>
            <a:endParaRPr lang="en-US" dirty="0"/>
          </a:p>
        </p:txBody>
      </p:sp>
      <p:sp>
        <p:nvSpPr>
          <p:cNvPr id="5" name="Slide Number Placeholder 8"/>
          <p:cNvSpPr>
            <a:spLocks noGrp="1"/>
          </p:cNvSpPr>
          <p:nvPr>
            <p:ph type="sldNum" sz="quarter" idx="11"/>
          </p:nvPr>
        </p:nvSpPr>
        <p:spPr/>
        <p:txBody>
          <a:bodyPr rtlCol="0"/>
          <a:lstStyle>
            <a:lvl1pPr>
              <a:defRPr/>
            </a:lvl1pPr>
          </a:lstStyle>
          <a:p>
            <a:pPr>
              <a:defRPr/>
            </a:pPr>
            <a:fld id="{BB27170A-EACD-4D02-B7D7-0D008FCD9874}" type="slidenum">
              <a:rPr lang="en-US"/>
              <a:pPr>
                <a:defRPr/>
              </a:pPr>
              <a:t>‹#›</a:t>
            </a:fld>
            <a:endParaRPr lang="en-US" dirty="0"/>
          </a:p>
        </p:txBody>
      </p:sp>
      <p:sp>
        <p:nvSpPr>
          <p:cNvPr id="6" name="Footer Placeholder 9"/>
          <p:cNvSpPr>
            <a:spLocks noGrp="1"/>
          </p:cNvSpPr>
          <p:nvPr>
            <p:ph type="ftr" sz="quarter" idx="12"/>
          </p:nvPr>
        </p:nvSpPr>
        <p:spPr/>
        <p:txBody>
          <a:bodyPr rtlCol="0"/>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EAEC3A11-5454-457C-862D-84F111E5CA76}" type="datetimeFigureOut">
              <a:rPr lang="en-US"/>
              <a:pPr>
                <a:defRPr/>
              </a:pPr>
              <a:t>3/17/2011</a:t>
            </a:fld>
            <a:endParaRPr lang="en-US" dirty="0"/>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dirty="0"/>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8B2B7806-F820-4C66-B8FE-7F9B3714F2D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D1049B6-7ADB-46B9-B415-74D8C8E27C3B}" type="datetimeFigureOut">
              <a:rPr lang="en-US"/>
              <a:pPr>
                <a:defRPr/>
              </a:pPr>
              <a:t>3/17/2011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532D44C9-384A-42EB-97C2-A4AABB5EE92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CD32B3E3-BC66-48FE-8594-29C295AA7B9C}" type="datetimeFigureOut">
              <a:rPr lang="en-US"/>
              <a:pPr>
                <a:defRPr/>
              </a:pPr>
              <a:t>3/17/2011</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6FF300DD-0B1A-41C7-9679-2630EA141FE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7296483E-4FB8-4BF5-991E-1793B6BCDA52}" type="datetimeFigureOut">
              <a:rPr lang="en-US"/>
              <a:pPr>
                <a:defRPr/>
              </a:pPr>
              <a:t>3/17/2011</a:t>
            </a:fld>
            <a:endParaRPr lang="en-US" dirty="0"/>
          </a:p>
        </p:txBody>
      </p:sp>
      <p:sp>
        <p:nvSpPr>
          <p:cNvPr id="4" name="Slide Number Placeholder 6"/>
          <p:cNvSpPr>
            <a:spLocks noGrp="1"/>
          </p:cNvSpPr>
          <p:nvPr>
            <p:ph type="sldNum" sz="quarter" idx="11"/>
          </p:nvPr>
        </p:nvSpPr>
        <p:spPr/>
        <p:txBody>
          <a:bodyPr rtlCol="0"/>
          <a:lstStyle>
            <a:lvl1pPr>
              <a:defRPr/>
            </a:lvl1pPr>
          </a:lstStyle>
          <a:p>
            <a:pPr>
              <a:defRPr/>
            </a:pPr>
            <a:fld id="{97CEFB4B-6357-41FF-AA2E-F2989949825F}" type="slidenum">
              <a:rPr lang="en-US"/>
              <a:pPr>
                <a:defRPr/>
              </a:pPr>
              <a:t>‹#›</a:t>
            </a:fld>
            <a:endParaRPr lang="en-US" dirty="0"/>
          </a:p>
        </p:txBody>
      </p:sp>
      <p:sp>
        <p:nvSpPr>
          <p:cNvPr id="5" name="Footer Placeholder 7"/>
          <p:cNvSpPr>
            <a:spLocks noGrp="1"/>
          </p:cNvSpPr>
          <p:nvPr>
            <p:ph type="ftr" sz="quarter" idx="12"/>
          </p:nvPr>
        </p:nvSpPr>
        <p:spPr/>
        <p:txBody>
          <a:bodyPr rtlCol="0"/>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002D641-0777-4136-853D-798760305BAA}" type="datetimeFigureOut">
              <a:rPr lang="en-US"/>
              <a:pPr>
                <a:defRPr/>
              </a:pPr>
              <a:t>3/17/2011</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7C1E8098-EC14-4949-B257-FDBD607DDB5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2FD62EE8-0F5B-4CD8-9383-43B4892C8759}" type="datetimeFigureOut">
              <a:rPr lang="en-US"/>
              <a:pPr>
                <a:defRPr/>
              </a:pPr>
              <a:t>3/17/2011</a:t>
            </a:fld>
            <a:endParaRPr lang="en-US" dirty="0"/>
          </a:p>
        </p:txBody>
      </p:sp>
      <p:sp>
        <p:nvSpPr>
          <p:cNvPr id="13" name="Slide Number Placeholder 21"/>
          <p:cNvSpPr>
            <a:spLocks noGrp="1"/>
          </p:cNvSpPr>
          <p:nvPr>
            <p:ph type="sldNum" sz="quarter" idx="11"/>
          </p:nvPr>
        </p:nvSpPr>
        <p:spPr/>
        <p:txBody>
          <a:bodyPr rtlCol="0"/>
          <a:lstStyle>
            <a:lvl1pPr>
              <a:defRPr/>
            </a:lvl1pPr>
          </a:lstStyle>
          <a:p>
            <a:pPr>
              <a:defRPr/>
            </a:pPr>
            <a:fld id="{1398FFD2-7E68-46F7-8198-1DEEB3092780}" type="slidenum">
              <a:rPr lang="en-US"/>
              <a:pPr>
                <a:defRPr/>
              </a:pPr>
              <a:t>‹#›</a:t>
            </a:fld>
            <a:endParaRPr lang="en-US" dirty="0"/>
          </a:p>
        </p:txBody>
      </p:sp>
      <p:sp>
        <p:nvSpPr>
          <p:cNvPr id="14" name="Footer Placeholder 22"/>
          <p:cNvSpPr>
            <a:spLocks noGrp="1"/>
          </p:cNvSpPr>
          <p:nvPr>
            <p:ph type="ftr" sz="quarter" idx="12"/>
          </p:nvPr>
        </p:nvSpPr>
        <p:spPr/>
        <p:txBody>
          <a:bodyPr rtlCol="0"/>
          <a:lstStyle>
            <a:lvl1pPr>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C023A129-4AFC-4449-A01E-F6E5810BF881}" type="datetimeFigureOut">
              <a:rPr lang="en-US"/>
              <a:pPr>
                <a:defRPr/>
              </a:pPr>
              <a:t>3/17/2011</a:t>
            </a:fld>
            <a:endParaRPr lang="en-US" dirty="0"/>
          </a:p>
        </p:txBody>
      </p:sp>
      <p:sp>
        <p:nvSpPr>
          <p:cNvPr id="13" name="Slide Number Placeholder 17"/>
          <p:cNvSpPr>
            <a:spLocks noGrp="1"/>
          </p:cNvSpPr>
          <p:nvPr>
            <p:ph type="sldNum" sz="quarter" idx="11"/>
          </p:nvPr>
        </p:nvSpPr>
        <p:spPr/>
        <p:txBody>
          <a:bodyPr rtlCol="0"/>
          <a:lstStyle>
            <a:lvl1pPr>
              <a:defRPr/>
            </a:lvl1pPr>
          </a:lstStyle>
          <a:p>
            <a:pPr>
              <a:defRPr/>
            </a:pPr>
            <a:fld id="{29BFC586-3B01-4587-A87E-744F36ECBD2B}" type="slidenum">
              <a:rPr lang="en-US"/>
              <a:pPr>
                <a:defRPr/>
              </a:pPr>
              <a:t>‹#›</a:t>
            </a:fld>
            <a:endParaRPr lang="en-US" dirty="0"/>
          </a:p>
        </p:txBody>
      </p:sp>
      <p:sp>
        <p:nvSpPr>
          <p:cNvPr id="14" name="Footer Placeholder 20"/>
          <p:cNvSpPr>
            <a:spLocks noGrp="1"/>
          </p:cNvSpPr>
          <p:nvPr>
            <p:ph type="ftr" sz="quarter" idx="12"/>
          </p:nvPr>
        </p:nvSpPr>
        <p:spPr/>
        <p:txBody>
          <a:bodyPr rtlCol="0"/>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ea typeface="+mn-ea"/>
                <a:cs typeface="+mn-cs"/>
              </a:defRPr>
            </a:lvl1pPr>
          </a:lstStyle>
          <a:p>
            <a:pPr>
              <a:defRPr/>
            </a:pPr>
            <a:fld id="{AA8ADB8E-3652-4180-B720-B8537DF1FDE4}" type="datetimeFigureOut">
              <a:rPr lang="en-US"/>
              <a:pPr>
                <a:defRPr/>
              </a:pPr>
              <a:t>3/17/2011</a:t>
            </a:fld>
            <a:endParaRPr lang="en-US" dirty="0"/>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ea typeface="+mn-ea"/>
                <a:cs typeface="+mn-cs"/>
              </a:defRPr>
            </a:lvl1pPr>
          </a:lstStyle>
          <a:p>
            <a:pPr>
              <a:defRPr/>
            </a:pP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ea typeface="+mn-ea"/>
                <a:cs typeface="+mn-cs"/>
              </a:defRPr>
            </a:lvl1pPr>
          </a:lstStyle>
          <a:p>
            <a:pPr>
              <a:defRPr/>
            </a:pPr>
            <a:fld id="{295E36E5-51D1-425D-861E-CDB771D1054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47" r:id="rId4"/>
    <p:sldLayoutId id="2147483946" r:id="rId5"/>
    <p:sldLayoutId id="2147483951" r:id="rId6"/>
    <p:sldLayoutId id="2147483945" r:id="rId7"/>
    <p:sldLayoutId id="2147483952" r:id="rId8"/>
    <p:sldLayoutId id="2147483953" r:id="rId9"/>
    <p:sldLayoutId id="2147483944" r:id="rId10"/>
    <p:sldLayoutId id="2147483943" r:id="rId11"/>
  </p:sldLayoutIdLst>
  <p:txStyles>
    <p:titleStyle>
      <a:lvl1pPr algn="l" rtl="0" fontAlgn="base">
        <a:spcBef>
          <a:spcPct val="0"/>
        </a:spcBef>
        <a:spcAft>
          <a:spcPct val="0"/>
        </a:spcAft>
        <a:defRPr sz="3000" kern="1200" cap="small">
          <a:solidFill>
            <a:schemeClr val="tx2"/>
          </a:solidFill>
          <a:latin typeface="+mj-lt"/>
          <a:ea typeface="ＭＳ Ｐゴシック" charset="-128"/>
          <a:cs typeface="ＭＳ Ｐゴシック" charset="-128"/>
        </a:defRPr>
      </a:lvl1pPr>
      <a:lvl2pPr algn="l" rtl="0" fontAlgn="base">
        <a:spcBef>
          <a:spcPct val="0"/>
        </a:spcBef>
        <a:spcAft>
          <a:spcPct val="0"/>
        </a:spcAft>
        <a:defRPr sz="3000">
          <a:solidFill>
            <a:schemeClr val="tx2"/>
          </a:solidFill>
          <a:latin typeface="Century Schoolbook" charset="0"/>
          <a:ea typeface="ＭＳ Ｐゴシック" charset="-128"/>
          <a:cs typeface="ＭＳ Ｐゴシック" charset="-128"/>
        </a:defRPr>
      </a:lvl2pPr>
      <a:lvl3pPr algn="l" rtl="0" fontAlgn="base">
        <a:spcBef>
          <a:spcPct val="0"/>
        </a:spcBef>
        <a:spcAft>
          <a:spcPct val="0"/>
        </a:spcAft>
        <a:defRPr sz="3000">
          <a:solidFill>
            <a:schemeClr val="tx2"/>
          </a:solidFill>
          <a:latin typeface="Century Schoolbook" charset="0"/>
          <a:ea typeface="ＭＳ Ｐゴシック" charset="-128"/>
          <a:cs typeface="ＭＳ Ｐゴシック" charset="-128"/>
        </a:defRPr>
      </a:lvl3pPr>
      <a:lvl4pPr algn="l" rtl="0" fontAlgn="base">
        <a:spcBef>
          <a:spcPct val="0"/>
        </a:spcBef>
        <a:spcAft>
          <a:spcPct val="0"/>
        </a:spcAft>
        <a:defRPr sz="3000">
          <a:solidFill>
            <a:schemeClr val="tx2"/>
          </a:solidFill>
          <a:latin typeface="Century Schoolbook" charset="0"/>
          <a:ea typeface="ＭＳ Ｐゴシック" charset="-128"/>
          <a:cs typeface="ＭＳ Ｐゴシック" charset="-128"/>
        </a:defRPr>
      </a:lvl4pPr>
      <a:lvl5pPr algn="l" rtl="0" fontAlgn="base">
        <a:spcBef>
          <a:spcPct val="0"/>
        </a:spcBef>
        <a:spcAft>
          <a:spcPct val="0"/>
        </a:spcAft>
        <a:defRPr sz="3000">
          <a:solidFill>
            <a:schemeClr val="tx2"/>
          </a:solidFill>
          <a:latin typeface="Century Schoolbook" charset="0"/>
          <a:ea typeface="ＭＳ Ｐゴシック" charset="-128"/>
          <a:cs typeface="ＭＳ Ｐゴシック" charset="-128"/>
        </a:defRPr>
      </a:lvl5pPr>
      <a:lvl6pPr marL="457200" algn="l" rtl="0" fontAlgn="base">
        <a:spcBef>
          <a:spcPct val="0"/>
        </a:spcBef>
        <a:spcAft>
          <a:spcPct val="0"/>
        </a:spcAft>
        <a:defRPr sz="3000">
          <a:solidFill>
            <a:schemeClr val="tx2"/>
          </a:solidFill>
          <a:latin typeface="Century Schoolbook" charset="0"/>
          <a:ea typeface="ＭＳ Ｐゴシック" charset="-128"/>
          <a:cs typeface="ＭＳ Ｐゴシック" charset="-128"/>
        </a:defRPr>
      </a:lvl6pPr>
      <a:lvl7pPr marL="914400" algn="l" rtl="0" fontAlgn="base">
        <a:spcBef>
          <a:spcPct val="0"/>
        </a:spcBef>
        <a:spcAft>
          <a:spcPct val="0"/>
        </a:spcAft>
        <a:defRPr sz="3000">
          <a:solidFill>
            <a:schemeClr val="tx2"/>
          </a:solidFill>
          <a:latin typeface="Century Schoolbook" charset="0"/>
          <a:ea typeface="ＭＳ Ｐゴシック" charset="-128"/>
          <a:cs typeface="ＭＳ Ｐゴシック" charset="-128"/>
        </a:defRPr>
      </a:lvl7pPr>
      <a:lvl8pPr marL="1371600" algn="l" rtl="0" fontAlgn="base">
        <a:spcBef>
          <a:spcPct val="0"/>
        </a:spcBef>
        <a:spcAft>
          <a:spcPct val="0"/>
        </a:spcAft>
        <a:defRPr sz="3000">
          <a:solidFill>
            <a:schemeClr val="tx2"/>
          </a:solidFill>
          <a:latin typeface="Century Schoolbook" charset="0"/>
          <a:ea typeface="ＭＳ Ｐゴシック" charset="-128"/>
          <a:cs typeface="ＭＳ Ｐゴシック" charset="-128"/>
        </a:defRPr>
      </a:lvl8pPr>
      <a:lvl9pPr marL="1828800" algn="l" rtl="0" fontAlgn="base">
        <a:spcBef>
          <a:spcPct val="0"/>
        </a:spcBef>
        <a:spcAft>
          <a:spcPct val="0"/>
        </a:spcAft>
        <a:defRPr sz="3000">
          <a:solidFill>
            <a:schemeClr val="tx2"/>
          </a:solidFill>
          <a:latin typeface="Century Schoolbook" charset="0"/>
          <a:ea typeface="ＭＳ Ｐゴシック" charset="-128"/>
          <a:cs typeface="ＭＳ Ｐゴシック" charset="-128"/>
        </a:defRPr>
      </a:lvl9pPr>
    </p:titleStyle>
    <p:bodyStyle>
      <a:lvl1pPr marL="273050" indent="-273050" algn="l" rtl="0" fontAlgn="base">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charset="-128"/>
          <a:cs typeface="ＭＳ Ｐゴシック" charset="-128"/>
        </a:defRPr>
      </a:lvl1pPr>
      <a:lvl2pPr marL="639763" indent="-273050" algn="l" rtl="0" fontAlgn="base">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charset="-128"/>
          <a:cs typeface="+mn-cs"/>
        </a:defRPr>
      </a:lvl2pPr>
      <a:lvl3pPr marL="914400" indent="-182563" algn="l" rtl="0" fontAlgn="base">
        <a:spcBef>
          <a:spcPct val="20000"/>
        </a:spcBef>
        <a:spcAft>
          <a:spcPct val="0"/>
        </a:spcAft>
        <a:buClr>
          <a:srgbClr val="6FB833"/>
        </a:buClr>
        <a:buSzPct val="60000"/>
        <a:buFont typeface="Wingdings" charset="2"/>
        <a:buChar char=""/>
        <a:defRPr kern="1200">
          <a:solidFill>
            <a:schemeClr val="tx1"/>
          </a:solidFill>
          <a:latin typeface="+mn-lt"/>
          <a:ea typeface="ＭＳ Ｐゴシック" charset="-128"/>
          <a:cs typeface="+mn-cs"/>
        </a:defRPr>
      </a:lvl3pPr>
      <a:lvl4pPr marL="1187450" indent="-182563" algn="l" rtl="0" fontAlgn="base">
        <a:spcBef>
          <a:spcPct val="20000"/>
        </a:spcBef>
        <a:spcAft>
          <a:spcPct val="0"/>
        </a:spcAft>
        <a:buClr>
          <a:srgbClr val="C0E5AF"/>
        </a:buClr>
        <a:buSzPct val="60000"/>
        <a:buFont typeface="Wingdings" charset="2"/>
        <a:buChar char=""/>
        <a:defRPr kern="1200">
          <a:solidFill>
            <a:schemeClr val="tx1"/>
          </a:solidFill>
          <a:latin typeface="+mn-lt"/>
          <a:ea typeface="ＭＳ Ｐゴシック" charset="-128"/>
          <a:cs typeface="+mn-cs"/>
        </a:defRPr>
      </a:lvl4pPr>
      <a:lvl5pPr marL="1462088" indent="-182563" algn="l" rtl="0" fontAlgn="base">
        <a:spcBef>
          <a:spcPct val="20000"/>
        </a:spcBef>
        <a:spcAft>
          <a:spcPct val="0"/>
        </a:spcAft>
        <a:buClr>
          <a:srgbClr val="F3AABE"/>
        </a:buClr>
        <a:buSzPct val="68000"/>
        <a:buFont typeface="Wingdings 2" charset="2"/>
        <a:buChar char=""/>
        <a:defRPr sz="1600" kern="1200">
          <a:solidFill>
            <a:schemeClr val="tx1"/>
          </a:solidFill>
          <a:latin typeface="+mn-lt"/>
          <a:ea typeface="ＭＳ Ｐゴシック"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tas.tennessee.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hyperlink" Target="http://cityofmanor.org/wordpress/labs/qr-codes-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images.google.com/imgres?imgurl=http://www.ips.tennessee.edu/_new/images/ips-wordmark.jpg&amp;imgrefurl=http://www.ips.tennessee.edu/_new/?pg=83&amp;usg=__b9pJ_seLlun6P__N1zFiYJz1ZG8=&amp;h=100&amp;w=240&amp;sz=8&amp;hl=en&amp;start=38&amp;um=1&amp;tbnid=G9TFaNrwS-BOrM:&amp;tbnh=46&amp;tbnw=110&amp;prev=/images?q=UT+MTAS&amp;ndsp=20&amp;hl=en&amp;rlz=1T4ADBR_enUS265US270&amp;sa=N&amp;start=20&amp;um=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iwZ5POX5hH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QzZyUaQvpd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imgres?imgurl=http://1.bp.blogspot.com/_cHHbxZn1vgg/So6fOdB3niI/AAAAAAAAABQ/Mzl6ZIc4lC0/s320/facebook-logo.png&amp;imgrefurl=http://www.forgoodnessshakes.com/news.aspx&amp;usg=__KRHKcIe61s1YGaMZBmdspv9Xc-M=&amp;h=311&amp;w=311&amp;sz=52&amp;hl=en&amp;start=5&amp;um=1&amp;tbnid=4wV4eahORKR2lM:&amp;tbnh=117&amp;tbnw=117&amp;prev=/images?q=facebook+logo&amp;ndsp=20&amp;hl=en&amp;sa=X&amp;um=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685800"/>
            <a:ext cx="6838528" cy="1893888"/>
          </a:xfrm>
        </p:spPr>
        <p:txBody>
          <a:bodyPr>
            <a:normAutofit/>
          </a:bodyPr>
          <a:lstStyle/>
          <a:p>
            <a:pPr fontAlgn="auto">
              <a:spcAft>
                <a:spcPts val="0"/>
              </a:spcAft>
              <a:defRPr/>
            </a:pPr>
            <a:r>
              <a:rPr lang="en-US" sz="5400" cap="none" dirty="0" smtClean="0">
                <a:ea typeface="+mj-ea"/>
                <a:cs typeface="+mj-cs"/>
              </a:rPr>
              <a:t>Social Networking &amp; Employment Law </a:t>
            </a:r>
            <a:endParaRPr lang="en-US" sz="5400" cap="none" dirty="0">
              <a:ea typeface="+mj-ea"/>
              <a:cs typeface="+mj-cs"/>
            </a:endParaRPr>
          </a:p>
        </p:txBody>
      </p:sp>
      <p:sp>
        <p:nvSpPr>
          <p:cNvPr id="3" name="Subtitle 2"/>
          <p:cNvSpPr>
            <a:spLocks noGrp="1"/>
          </p:cNvSpPr>
          <p:nvPr>
            <p:ph type="subTitle" idx="1"/>
          </p:nvPr>
        </p:nvSpPr>
        <p:spPr>
          <a:xfrm>
            <a:off x="1763688" y="2564904"/>
            <a:ext cx="6474296" cy="1872208"/>
          </a:xfrm>
        </p:spPr>
        <p:txBody>
          <a:bodyPr>
            <a:noAutofit/>
          </a:bodyPr>
          <a:lstStyle/>
          <a:p>
            <a:pPr fontAlgn="auto">
              <a:spcAft>
                <a:spcPts val="0"/>
              </a:spcAft>
              <a:buFont typeface="Wingdings"/>
              <a:buNone/>
              <a:defRPr/>
            </a:pPr>
            <a:endParaRPr lang="en-US" sz="2400" dirty="0" smtClean="0">
              <a:ea typeface="+mn-ea"/>
              <a:cs typeface="+mn-cs"/>
            </a:endParaRPr>
          </a:p>
          <a:p>
            <a:pPr fontAlgn="auto">
              <a:spcAft>
                <a:spcPts val="0"/>
              </a:spcAft>
              <a:buFont typeface="Wingdings"/>
              <a:buNone/>
              <a:defRPr/>
            </a:pPr>
            <a:r>
              <a:rPr lang="en-US" sz="2400" dirty="0" smtClean="0">
                <a:ea typeface="+mn-ea"/>
                <a:cs typeface="+mn-cs"/>
              </a:rPr>
              <a:t>        Bonnie C. Jones, M.A.Ed.</a:t>
            </a:r>
          </a:p>
          <a:p>
            <a:pPr fontAlgn="auto">
              <a:spcAft>
                <a:spcPts val="0"/>
              </a:spcAft>
              <a:buFont typeface="Wingdings"/>
              <a:buNone/>
              <a:defRPr/>
            </a:pPr>
            <a:r>
              <a:rPr lang="en-US" sz="2400" dirty="0" smtClean="0">
                <a:ea typeface="+mn-ea"/>
                <a:cs typeface="+mn-cs"/>
              </a:rPr>
              <a:t>        Human Resources Consultant</a:t>
            </a:r>
          </a:p>
          <a:p>
            <a:pPr fontAlgn="auto">
              <a:spcAft>
                <a:spcPts val="0"/>
              </a:spcAft>
              <a:buFont typeface="Wingdings"/>
              <a:buNone/>
              <a:defRPr/>
            </a:pPr>
            <a:endParaRPr lang="en-US" sz="2400" dirty="0">
              <a:ea typeface="+mn-ea"/>
              <a:cs typeface="+mn-cs"/>
            </a:endParaRPr>
          </a:p>
          <a:p>
            <a:pPr fontAlgn="auto">
              <a:spcAft>
                <a:spcPts val="0"/>
              </a:spcAft>
              <a:buFont typeface="Wingdings"/>
              <a:buNone/>
              <a:defRPr/>
            </a:pPr>
            <a:r>
              <a:rPr lang="en-US" sz="2400" dirty="0" smtClean="0">
                <a:ea typeface="+mn-ea"/>
                <a:cs typeface="+mn-cs"/>
              </a:rPr>
              <a:t>         Josh D. Jones</a:t>
            </a:r>
          </a:p>
          <a:p>
            <a:pPr fontAlgn="auto">
              <a:spcAft>
                <a:spcPts val="0"/>
              </a:spcAft>
              <a:buFont typeface="Wingdings"/>
              <a:buNone/>
              <a:defRPr/>
            </a:pPr>
            <a:r>
              <a:rPr lang="en-US" sz="2400" dirty="0">
                <a:ea typeface="+mn-ea"/>
                <a:cs typeface="+mn-cs"/>
              </a:rPr>
              <a:t> </a:t>
            </a:r>
            <a:r>
              <a:rPr lang="en-US" sz="2400" dirty="0" smtClean="0">
                <a:ea typeface="+mn-ea"/>
                <a:cs typeface="+mn-cs"/>
              </a:rPr>
              <a:t>        Attorney </a:t>
            </a:r>
          </a:p>
          <a:p>
            <a:pPr fontAlgn="auto">
              <a:spcAft>
                <a:spcPts val="0"/>
              </a:spcAft>
              <a:buFont typeface="Wingdings"/>
              <a:buNone/>
              <a:defRPr/>
            </a:pPr>
            <a:r>
              <a:rPr lang="en-US" sz="2400" dirty="0" smtClean="0">
                <a:ea typeface="+mn-ea"/>
                <a:cs typeface="+mn-cs"/>
              </a:rPr>
              <a:t>               </a:t>
            </a:r>
          </a:p>
          <a:p>
            <a:pPr fontAlgn="auto">
              <a:spcAft>
                <a:spcPts val="0"/>
              </a:spcAft>
              <a:buFont typeface="Wingdings"/>
              <a:buNone/>
              <a:defRPr/>
            </a:pPr>
            <a:r>
              <a:rPr lang="en-US" sz="2400" dirty="0" smtClean="0">
                <a:solidFill>
                  <a:srgbClr val="FF9900"/>
                </a:solidFill>
                <a:ea typeface="+mn-ea"/>
                <a:cs typeface="+mn-cs"/>
              </a:rPr>
              <a:t>       University of Tennessee, MTAS</a:t>
            </a:r>
            <a:endParaRPr lang="en-US" sz="2400" dirty="0">
              <a:solidFill>
                <a:srgbClr val="FF9900"/>
              </a:solidFill>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Sample Facebook profile </a:t>
            </a:r>
            <a:endParaRPr lang="en-US" b="1" cap="none" dirty="0">
              <a:latin typeface="Cambria" pitchFamily="18" charset="0"/>
            </a:endParaRPr>
          </a:p>
        </p:txBody>
      </p:sp>
      <p:sp>
        <p:nvSpPr>
          <p:cNvPr id="3" name="Content Placeholder 2"/>
          <p:cNvSpPr>
            <a:spLocks noGrp="1"/>
          </p:cNvSpPr>
          <p:nvPr>
            <p:ph sz="quarter" idx="1"/>
          </p:nvPr>
        </p:nvSpPr>
        <p:spPr/>
        <p:txBody>
          <a:bodyPr/>
          <a:lstStyle/>
          <a:p>
            <a:endParaRPr lang="en-US" dirty="0"/>
          </a:p>
        </p:txBody>
      </p:sp>
      <p:pic>
        <p:nvPicPr>
          <p:cNvPr id="41990" name="Picture 6" descr="http://static.businessinsider.com/image/4bdf1c027f8b9a1e3a670000-590-/on-your-profile-facebook-prompts-you-to-view-page-suggestions-these-will-be-based-on-the-likes-and-interests-and-work-and-education-sections-of-your-profile.jpg"/>
          <p:cNvPicPr>
            <a:picLocks noChangeAspect="1" noChangeArrowheads="1"/>
          </p:cNvPicPr>
          <p:nvPr/>
        </p:nvPicPr>
        <p:blipFill>
          <a:blip r:embed="rId3" cstate="print"/>
          <a:srcRect/>
          <a:stretch>
            <a:fillRect/>
          </a:stretch>
        </p:blipFill>
        <p:spPr bwMode="auto">
          <a:xfrm>
            <a:off x="395536" y="1484784"/>
            <a:ext cx="6048672" cy="48965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Twitter </a:t>
            </a:r>
            <a:r>
              <a:rPr lang="en-US" cap="none" dirty="0" smtClean="0"/>
              <a:t>  </a:t>
            </a:r>
            <a:r>
              <a:rPr lang="en-US" dirty="0" smtClean="0"/>
              <a:t>    </a:t>
            </a:r>
            <a:endParaRPr lang="en-US" dirty="0"/>
          </a:p>
        </p:txBody>
      </p:sp>
      <p:sp>
        <p:nvSpPr>
          <p:cNvPr id="3" name="Content Placeholder 2"/>
          <p:cNvSpPr>
            <a:spLocks noGrp="1"/>
          </p:cNvSpPr>
          <p:nvPr>
            <p:ph sz="quarter" idx="1"/>
          </p:nvPr>
        </p:nvSpPr>
        <p:spPr/>
        <p:txBody>
          <a:bodyPr/>
          <a:lstStyle/>
          <a:p>
            <a:pPr>
              <a:buFont typeface="Courier New" pitchFamily="49" charset="0"/>
              <a:buChar char="o"/>
            </a:pPr>
            <a:r>
              <a:rPr lang="en-US" dirty="0" smtClean="0">
                <a:latin typeface="Cambria" pitchFamily="18" charset="0"/>
              </a:rPr>
              <a:t>165 million users (98M direct to site)</a:t>
            </a:r>
          </a:p>
          <a:p>
            <a:pPr>
              <a:buFont typeface="Courier New" pitchFamily="49" charset="0"/>
              <a:buChar char="o"/>
            </a:pPr>
            <a:r>
              <a:rPr lang="en-US" dirty="0" smtClean="0">
                <a:latin typeface="Cambria" pitchFamily="18" charset="0"/>
              </a:rPr>
              <a:t>18-34 age group is up by  16%</a:t>
            </a:r>
          </a:p>
          <a:p>
            <a:pPr>
              <a:buFont typeface="Courier New" pitchFamily="49" charset="0"/>
              <a:buChar char="o"/>
            </a:pPr>
            <a:r>
              <a:rPr lang="en-US" dirty="0" smtClean="0">
                <a:latin typeface="Cambria" pitchFamily="18" charset="0"/>
              </a:rPr>
              <a:t>35-64 age group is down by 9%</a:t>
            </a:r>
          </a:p>
          <a:p>
            <a:pPr>
              <a:buFont typeface="Courier New" pitchFamily="49" charset="0"/>
              <a:buChar char="o"/>
            </a:pPr>
            <a:r>
              <a:rPr lang="en-US" dirty="0" smtClean="0">
                <a:latin typeface="Cambria" pitchFamily="18" charset="0"/>
              </a:rPr>
              <a:t>Most tweet through applications </a:t>
            </a:r>
          </a:p>
          <a:p>
            <a:pPr>
              <a:buFont typeface="Courier New" pitchFamily="49" charset="0"/>
              <a:buChar char="o"/>
            </a:pPr>
            <a:endParaRPr lang="en-US" dirty="0" smtClean="0"/>
          </a:p>
          <a:p>
            <a:pPr>
              <a:buFont typeface="Courier New" pitchFamily="49" charset="0"/>
              <a:buChar char="o"/>
            </a:pPr>
            <a:endParaRPr lang="en-US" dirty="0" smtClean="0"/>
          </a:p>
          <a:p>
            <a:pPr>
              <a:buFont typeface="Courier New" pitchFamily="49" charset="0"/>
              <a:buChar char="o"/>
            </a:pPr>
            <a:endParaRPr lang="en-US" dirty="0" smtClean="0"/>
          </a:p>
          <a:p>
            <a:pPr>
              <a:buFont typeface="Courier New" pitchFamily="49" charset="0"/>
              <a:buChar char="o"/>
            </a:pPr>
            <a:endParaRPr lang="en-US" dirty="0" smtClean="0"/>
          </a:p>
          <a:p>
            <a:pPr>
              <a:buFont typeface="Courier New" pitchFamily="49" charset="0"/>
              <a:buChar char="o"/>
            </a:pPr>
            <a:endParaRPr lang="en-US" dirty="0" smtClean="0"/>
          </a:p>
          <a:p>
            <a:pPr>
              <a:buFont typeface="Courier New" pitchFamily="49" charset="0"/>
              <a:buChar char="o"/>
            </a:pPr>
            <a:endParaRPr lang="en-US" dirty="0" smtClean="0"/>
          </a:p>
        </p:txBody>
      </p:sp>
      <p:pic>
        <p:nvPicPr>
          <p:cNvPr id="52226" name="Picture 2" descr="http://t0.gstatic.com/images?q=tbn:ANd9GcRIGQDuNlZf1YEMfI875gVWZsLBOIPEkkxAPo989linaiqfDhbbdg"/>
          <p:cNvPicPr>
            <a:picLocks noChangeAspect="1" noChangeArrowheads="1"/>
          </p:cNvPicPr>
          <p:nvPr/>
        </p:nvPicPr>
        <p:blipFill>
          <a:blip r:embed="rId3" cstate="print"/>
          <a:srcRect/>
          <a:stretch>
            <a:fillRect/>
          </a:stretch>
        </p:blipFill>
        <p:spPr bwMode="auto">
          <a:xfrm>
            <a:off x="5580112" y="332656"/>
            <a:ext cx="2876178" cy="1295401"/>
          </a:xfrm>
          <a:prstGeom prst="rect">
            <a:avLst/>
          </a:prstGeom>
          <a:noFill/>
        </p:spPr>
      </p:pic>
      <p:pic>
        <p:nvPicPr>
          <p:cNvPr id="6" name="Picture 5" descr="twitter-age-3q-2010.png"/>
          <p:cNvPicPr>
            <a:picLocks noChangeAspect="1"/>
          </p:cNvPicPr>
          <p:nvPr/>
        </p:nvPicPr>
        <p:blipFill>
          <a:blip r:embed="rId4" cstate="print"/>
          <a:stretch>
            <a:fillRect/>
          </a:stretch>
        </p:blipFill>
        <p:spPr>
          <a:xfrm>
            <a:off x="1115616" y="3861048"/>
            <a:ext cx="3960440" cy="2178164"/>
          </a:xfrm>
          <a:prstGeom prst="rect">
            <a:avLst/>
          </a:prstGeom>
        </p:spPr>
      </p:pic>
      <p:pic>
        <p:nvPicPr>
          <p:cNvPr id="58372" name="Picture 4" descr="http://www.travelwithamate.com/wp-content/uploads/2010/04/tweetie_for_iphone.png"/>
          <p:cNvPicPr>
            <a:picLocks noChangeAspect="1" noChangeArrowheads="1"/>
          </p:cNvPicPr>
          <p:nvPr/>
        </p:nvPicPr>
        <p:blipFill>
          <a:blip r:embed="rId5" cstate="print"/>
          <a:srcRect/>
          <a:stretch>
            <a:fillRect/>
          </a:stretch>
        </p:blipFill>
        <p:spPr bwMode="auto">
          <a:xfrm>
            <a:off x="5436096" y="2132856"/>
            <a:ext cx="2664296" cy="417646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Sample Twitter Profile</a:t>
            </a:r>
            <a:endParaRPr lang="en-US" b="1" cap="none" dirty="0">
              <a:latin typeface="Cambria" pitchFamily="18" charset="0"/>
            </a:endParaRPr>
          </a:p>
        </p:txBody>
      </p:sp>
      <p:sp>
        <p:nvSpPr>
          <p:cNvPr id="3" name="Content Placeholder 2"/>
          <p:cNvSpPr>
            <a:spLocks noGrp="1"/>
          </p:cNvSpPr>
          <p:nvPr>
            <p:ph sz="quarter" idx="1"/>
          </p:nvPr>
        </p:nvSpPr>
        <p:spPr/>
        <p:txBody>
          <a:bodyPr/>
          <a:lstStyle/>
          <a:p>
            <a:endParaRPr lang="en-US" dirty="0"/>
          </a:p>
        </p:txBody>
      </p:sp>
      <p:pic>
        <p:nvPicPr>
          <p:cNvPr id="87042" name="Picture 2" descr="http://www.hughbriss.com/images/post-images/tw-new.jpg"/>
          <p:cNvPicPr>
            <a:picLocks noChangeAspect="1" noChangeArrowheads="1"/>
          </p:cNvPicPr>
          <p:nvPr/>
        </p:nvPicPr>
        <p:blipFill>
          <a:blip r:embed="rId3" cstate="print"/>
          <a:srcRect/>
          <a:stretch>
            <a:fillRect/>
          </a:stretch>
        </p:blipFill>
        <p:spPr bwMode="auto">
          <a:xfrm>
            <a:off x="539552" y="1484784"/>
            <a:ext cx="7344816" cy="50405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Linked-in</a:t>
            </a:r>
            <a:endParaRPr lang="en-US" b="1" cap="none" dirty="0">
              <a:latin typeface="Cambria" pitchFamily="18" charset="0"/>
            </a:endParaRPr>
          </a:p>
        </p:txBody>
      </p:sp>
      <p:sp>
        <p:nvSpPr>
          <p:cNvPr id="5" name="Content Placeholder 4"/>
          <p:cNvSpPr>
            <a:spLocks noGrp="1"/>
          </p:cNvSpPr>
          <p:nvPr>
            <p:ph sz="quarter" idx="1"/>
          </p:nvPr>
        </p:nvSpPr>
        <p:spPr/>
        <p:txBody>
          <a:bodyPr/>
          <a:lstStyle/>
          <a:p>
            <a:pPr>
              <a:buFont typeface="Courier New" pitchFamily="49" charset="0"/>
              <a:buChar char="o"/>
            </a:pPr>
            <a:r>
              <a:rPr lang="en-US" dirty="0" smtClean="0">
                <a:latin typeface="Cambria" pitchFamily="18" charset="0"/>
              </a:rPr>
              <a:t>41 million users </a:t>
            </a:r>
          </a:p>
          <a:p>
            <a:pPr>
              <a:buFont typeface="Courier New" pitchFamily="49" charset="0"/>
              <a:buChar char="o"/>
            </a:pPr>
            <a:r>
              <a:rPr lang="en-US" dirty="0" smtClean="0">
                <a:latin typeface="Cambria" pitchFamily="18" charset="0"/>
              </a:rPr>
              <a:t>Professional networking &amp; recruiting site</a:t>
            </a:r>
          </a:p>
          <a:p>
            <a:pPr>
              <a:buFont typeface="Courier New" pitchFamily="49" charset="0"/>
              <a:buChar char="o"/>
            </a:pPr>
            <a:r>
              <a:rPr lang="en-US" dirty="0" smtClean="0">
                <a:latin typeface="Cambria" pitchFamily="18" charset="0"/>
              </a:rPr>
              <a:t>Online Resume</a:t>
            </a:r>
          </a:p>
          <a:p>
            <a:pPr>
              <a:buFont typeface="Courier New" pitchFamily="49" charset="0"/>
              <a:buChar char="o"/>
            </a:pPr>
            <a:r>
              <a:rPr lang="en-US" dirty="0" smtClean="0">
                <a:latin typeface="Cambria" pitchFamily="18" charset="0"/>
              </a:rPr>
              <a:t>Great for setting up professional </a:t>
            </a:r>
            <a:r>
              <a:rPr lang="en-US" u="sng" dirty="0" smtClean="0">
                <a:latin typeface="Cambria" pitchFamily="18" charset="0"/>
              </a:rPr>
              <a:t>groups </a:t>
            </a:r>
          </a:p>
          <a:p>
            <a:pPr>
              <a:buNone/>
            </a:pPr>
            <a:endParaRPr lang="en-US" dirty="0" smtClean="0"/>
          </a:p>
          <a:p>
            <a:pPr>
              <a:buFont typeface="Courier New" pitchFamily="49" charset="0"/>
              <a:buChar char="o"/>
            </a:pPr>
            <a:endParaRPr lang="en-US" dirty="0" smtClean="0"/>
          </a:p>
          <a:p>
            <a:pPr>
              <a:buFont typeface="Courier New" pitchFamily="49" charset="0"/>
              <a:buChar char="o"/>
            </a:pPr>
            <a:endParaRPr lang="en-US" dirty="0" smtClean="0"/>
          </a:p>
          <a:p>
            <a:pPr>
              <a:buFont typeface="Courier New" pitchFamily="49" charset="0"/>
              <a:buChar char="o"/>
            </a:pPr>
            <a:endParaRPr lang="en-US" dirty="0"/>
          </a:p>
        </p:txBody>
      </p:sp>
      <p:pic>
        <p:nvPicPr>
          <p:cNvPr id="53252" name="Picture 4" descr="http://paulkiser.files.wordpress.com/2010/10/linkedin-3q-2010-age.png?w=300&amp;h=122"/>
          <p:cNvPicPr>
            <a:picLocks noChangeAspect="1" noChangeArrowheads="1"/>
          </p:cNvPicPr>
          <p:nvPr/>
        </p:nvPicPr>
        <p:blipFill>
          <a:blip r:embed="rId3" cstate="print"/>
          <a:srcRect/>
          <a:stretch>
            <a:fillRect/>
          </a:stretch>
        </p:blipFill>
        <p:spPr bwMode="auto">
          <a:xfrm>
            <a:off x="1043608" y="3789040"/>
            <a:ext cx="4608512" cy="2520280"/>
          </a:xfrm>
          <a:prstGeom prst="rect">
            <a:avLst/>
          </a:prstGeom>
          <a:noFill/>
        </p:spPr>
      </p:pic>
      <p:pic>
        <p:nvPicPr>
          <p:cNvPr id="56322" name="Picture 2" descr="http://www.allthingscrm.com/wp-content/uploads/2010/05/Lead-Management.jpg"/>
          <p:cNvPicPr>
            <a:picLocks noChangeAspect="1" noChangeArrowheads="1"/>
          </p:cNvPicPr>
          <p:nvPr/>
        </p:nvPicPr>
        <p:blipFill>
          <a:blip r:embed="rId4" cstate="print"/>
          <a:srcRect/>
          <a:stretch>
            <a:fillRect/>
          </a:stretch>
        </p:blipFill>
        <p:spPr bwMode="auto">
          <a:xfrm>
            <a:off x="5868144" y="188640"/>
            <a:ext cx="2088232" cy="192139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Sample Linked-In Profile</a:t>
            </a:r>
            <a:endParaRPr lang="en-US" b="1" cap="none" dirty="0">
              <a:latin typeface="Cambria" pitchFamily="18" charset="0"/>
            </a:endParaRPr>
          </a:p>
        </p:txBody>
      </p:sp>
      <p:sp>
        <p:nvSpPr>
          <p:cNvPr id="3" name="Content Placeholder 2"/>
          <p:cNvSpPr>
            <a:spLocks noGrp="1"/>
          </p:cNvSpPr>
          <p:nvPr>
            <p:ph sz="quarter" idx="1"/>
          </p:nvPr>
        </p:nvSpPr>
        <p:spPr/>
        <p:txBody>
          <a:bodyPr/>
          <a:lstStyle/>
          <a:p>
            <a:endParaRPr lang="en-US" dirty="0"/>
          </a:p>
        </p:txBody>
      </p:sp>
      <p:pic>
        <p:nvPicPr>
          <p:cNvPr id="87042" name="Picture 2" descr="http://nathanhjones.com/wp-content/uploads/2008/10/linkedin-clean-profile.jpg"/>
          <p:cNvPicPr>
            <a:picLocks noChangeAspect="1" noChangeArrowheads="1"/>
          </p:cNvPicPr>
          <p:nvPr/>
        </p:nvPicPr>
        <p:blipFill>
          <a:blip r:embed="rId2" cstate="print"/>
          <a:srcRect/>
          <a:stretch>
            <a:fillRect/>
          </a:stretch>
        </p:blipFill>
        <p:spPr bwMode="auto">
          <a:xfrm>
            <a:off x="467544" y="1484784"/>
            <a:ext cx="5986636" cy="489654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Groups</a:t>
            </a:r>
            <a:endParaRPr lang="en-US" b="1" cap="none" dirty="0">
              <a:latin typeface="Cambria" pitchFamily="18" charset="0"/>
            </a:endParaRPr>
          </a:p>
        </p:txBody>
      </p:sp>
      <p:sp>
        <p:nvSpPr>
          <p:cNvPr id="3" name="Content Placeholder 2"/>
          <p:cNvSpPr>
            <a:spLocks noGrp="1"/>
          </p:cNvSpPr>
          <p:nvPr>
            <p:ph sz="quarter"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7344816" cy="48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93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BLOG</a:t>
            </a:r>
            <a:r>
              <a:rPr lang="en-US" cap="none" dirty="0" smtClean="0"/>
              <a:t> </a:t>
            </a:r>
            <a:endParaRPr lang="en-US" cap="none" dirty="0"/>
          </a:p>
        </p:txBody>
      </p:sp>
      <p:sp>
        <p:nvSpPr>
          <p:cNvPr id="3" name="Content Placeholder 2"/>
          <p:cNvSpPr>
            <a:spLocks noGrp="1"/>
          </p:cNvSpPr>
          <p:nvPr>
            <p:ph sz="quarter" idx="1"/>
          </p:nvPr>
        </p:nvSpPr>
        <p:spPr/>
        <p:txBody>
          <a:bodyPr/>
          <a:lstStyle/>
          <a:p>
            <a:pPr>
              <a:buNone/>
            </a:pPr>
            <a:r>
              <a:rPr lang="en-US" dirty="0" smtClean="0"/>
              <a:t>   </a:t>
            </a:r>
            <a:r>
              <a:rPr lang="en-US" dirty="0" smtClean="0">
                <a:latin typeface="Cambria" pitchFamily="18" charset="0"/>
              </a:rPr>
              <a:t>A blog is a journal that is available on the web. The activity of updating a blog is “blogging” and someone who keeps a blog is a “blogger</a:t>
            </a:r>
            <a:r>
              <a:rPr lang="en-US" dirty="0" smtClean="0"/>
              <a:t>.</a:t>
            </a:r>
            <a:endParaRPr lang="en-US" dirty="0"/>
          </a:p>
        </p:txBody>
      </p:sp>
      <p:pic>
        <p:nvPicPr>
          <p:cNvPr id="52230" name="Picture 6" descr="http://bowmanandassoc.com/wp-content/themes/Bigbusiness/scripts/timthumb.php?src=wp-content/uploads/2010/05/rbowmanlaw2.jpg&amp;h=280&amp;w=470&amp;zc=1&amp;q=100"/>
          <p:cNvPicPr>
            <a:picLocks noChangeAspect="1" noChangeArrowheads="1"/>
          </p:cNvPicPr>
          <p:nvPr/>
        </p:nvPicPr>
        <p:blipFill>
          <a:blip r:embed="rId3" cstate="print"/>
          <a:srcRect/>
          <a:stretch>
            <a:fillRect/>
          </a:stretch>
        </p:blipFill>
        <p:spPr bwMode="auto">
          <a:xfrm>
            <a:off x="1763688" y="3212976"/>
            <a:ext cx="4476750" cy="2667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itchFamily="18" charset="0"/>
              </a:rPr>
              <a:t>PODCAST &amp; </a:t>
            </a:r>
            <a:r>
              <a:rPr lang="en-US" b="1" cap="none" dirty="0" smtClean="0">
                <a:latin typeface="Cambria" pitchFamily="18" charset="0"/>
              </a:rPr>
              <a:t>WEBINARS</a:t>
            </a:r>
            <a:endParaRPr lang="en-US" b="1" cap="none" dirty="0">
              <a:latin typeface="Cambria" pitchFamily="18" charset="0"/>
            </a:endParaRPr>
          </a:p>
        </p:txBody>
      </p:sp>
      <p:sp>
        <p:nvSpPr>
          <p:cNvPr id="3" name="Content Placeholder 2"/>
          <p:cNvSpPr>
            <a:spLocks noGrp="1"/>
          </p:cNvSpPr>
          <p:nvPr>
            <p:ph sz="quarter" idx="1"/>
          </p:nvPr>
        </p:nvSpPr>
        <p:spPr>
          <a:xfrm>
            <a:off x="457200" y="1600200"/>
            <a:ext cx="6349887" cy="4873752"/>
          </a:xfrm>
        </p:spPr>
        <p:txBody>
          <a:bodyPr/>
          <a:lstStyle/>
          <a:p>
            <a:pPr>
              <a:buNone/>
            </a:pPr>
            <a:r>
              <a:rPr lang="en-US" dirty="0" smtClean="0"/>
              <a:t>   </a:t>
            </a:r>
            <a:r>
              <a:rPr lang="en-US" dirty="0" smtClean="0">
                <a:latin typeface="Cambria" pitchFamily="18" charset="0"/>
              </a:rPr>
              <a:t>A podcast is a pre-recorded audio program that is posted to a website and is made available for download so people can listen to them on iPods, computers or mobile devices.   Podcast gets its name from Apple’s iPod. </a:t>
            </a:r>
          </a:p>
          <a:p>
            <a:pPr>
              <a:buNone/>
            </a:pPr>
            <a:endParaRPr lang="en-US" dirty="0" smtClean="0"/>
          </a:p>
          <a:p>
            <a:pPr>
              <a:buNone/>
            </a:pPr>
            <a:r>
              <a:rPr lang="en-US" dirty="0" smtClean="0"/>
              <a:t>   Webinar is a</a:t>
            </a:r>
            <a:r>
              <a:rPr lang="en-US" dirty="0"/>
              <a:t> </a:t>
            </a:r>
            <a:r>
              <a:rPr lang="en-US" dirty="0">
                <a:latin typeface="Cambria" pitchFamily="18" charset="0"/>
              </a:rPr>
              <a:t>Web-based seminar, a presentation, lecture, workshop or seminar that is transmitted over the </a:t>
            </a:r>
            <a:r>
              <a:rPr lang="en-US" dirty="0" smtClean="0">
                <a:latin typeface="Cambria" pitchFamily="18" charset="0"/>
              </a:rPr>
              <a:t>Web.</a:t>
            </a:r>
            <a:endParaRPr lang="en-US" dirty="0" smtClean="0"/>
          </a:p>
          <a:p>
            <a:endParaRPr lang="en-US" dirty="0" smtClean="0"/>
          </a:p>
          <a:p>
            <a:endParaRPr lang="en-US" dirty="0"/>
          </a:p>
        </p:txBody>
      </p:sp>
      <p:pic>
        <p:nvPicPr>
          <p:cNvPr id="6" name="Picture 2" descr="http://www.ableweb.org/news/fall2009/images/ipod-nano-podcast.jpg"/>
          <p:cNvPicPr>
            <a:picLocks noChangeAspect="1" noChangeArrowheads="1"/>
          </p:cNvPicPr>
          <p:nvPr/>
        </p:nvPicPr>
        <p:blipFill>
          <a:blip r:embed="rId3" cstate="print"/>
          <a:srcRect/>
          <a:stretch>
            <a:fillRect/>
          </a:stretch>
        </p:blipFill>
        <p:spPr bwMode="auto">
          <a:xfrm>
            <a:off x="6948264" y="1365954"/>
            <a:ext cx="1872208" cy="2088232"/>
          </a:xfrm>
          <a:prstGeom prst="rect">
            <a:avLst/>
          </a:prstGeom>
          <a:noFill/>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5743" y="4293096"/>
            <a:ext cx="1872208"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RSS FEEDS   </a:t>
            </a:r>
            <a:endParaRPr lang="en-US" b="1" cap="none" dirty="0">
              <a:latin typeface="Cambria" pitchFamily="18" charset="0"/>
            </a:endParaRPr>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a:p>
        </p:txBody>
      </p:sp>
      <p:pic>
        <p:nvPicPr>
          <p:cNvPr id="63490" name="Picture 2" descr="http://t1.gstatic.com/images?q=tbn:ANd9GcQFGgv_mhJn19YGpaLj8xhnDWASBxmLbNYbFaHotRKsAssWcrjX"/>
          <p:cNvPicPr>
            <a:picLocks noChangeAspect="1" noChangeArrowheads="1"/>
          </p:cNvPicPr>
          <p:nvPr/>
        </p:nvPicPr>
        <p:blipFill>
          <a:blip r:embed="rId3" cstate="print"/>
          <a:srcRect/>
          <a:stretch>
            <a:fillRect/>
          </a:stretch>
        </p:blipFill>
        <p:spPr bwMode="auto">
          <a:xfrm>
            <a:off x="7452321" y="173696"/>
            <a:ext cx="1232694" cy="1167071"/>
          </a:xfrm>
          <a:prstGeom prst="rect">
            <a:avLst/>
          </a:prstGeom>
          <a:noFill/>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556" y="1772816"/>
            <a:ext cx="845185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mbria" pitchFamily="18" charset="0"/>
              </a:rPr>
              <a:t>QR Codes </a:t>
            </a:r>
            <a:endParaRPr lang="en-US" b="1" dirty="0">
              <a:latin typeface="Cambria" pitchFamily="18" charset="0"/>
            </a:endParaRPr>
          </a:p>
        </p:txBody>
      </p:sp>
      <p:sp>
        <p:nvSpPr>
          <p:cNvPr id="3" name="Content Placeholder 2"/>
          <p:cNvSpPr>
            <a:spLocks noGrp="1"/>
          </p:cNvSpPr>
          <p:nvPr>
            <p:ph sz="quarter" idx="1"/>
          </p:nvPr>
        </p:nvSpPr>
        <p:spPr/>
        <p:txBody>
          <a:bodyPr/>
          <a:lstStyle/>
          <a:p>
            <a:endParaRPr lang="en-US" dirty="0" smtClean="0"/>
          </a:p>
          <a:p>
            <a:r>
              <a:rPr lang="en-US" dirty="0" smtClean="0"/>
              <a:t>A </a:t>
            </a:r>
            <a:r>
              <a:rPr lang="en-US" dirty="0"/>
              <a:t>QR code is a two-dimensional bar code that appears as a black and white </a:t>
            </a:r>
            <a:r>
              <a:rPr lang="en-US" dirty="0" smtClean="0"/>
              <a:t>pattern that can be scanned using your camera phone or a QR reader</a:t>
            </a:r>
          </a:p>
          <a:p>
            <a:r>
              <a:rPr lang="en-US" dirty="0" smtClean="0"/>
              <a:t>Requires less effort and is more specific than typing/ remembering </a:t>
            </a:r>
            <a:r>
              <a:rPr lang="en-US" dirty="0" err="1" smtClean="0"/>
              <a:t>aURL</a:t>
            </a:r>
            <a:r>
              <a:rPr lang="en-US" dirty="0" smtClean="0"/>
              <a:t> </a:t>
            </a:r>
          </a:p>
          <a:p>
            <a:r>
              <a:rPr lang="en-US" dirty="0" smtClean="0"/>
              <a:t> The QR code automates and stores information</a:t>
            </a:r>
          </a:p>
          <a:p>
            <a:r>
              <a:rPr lang="en-US" dirty="0" smtClean="0"/>
              <a:t>Using smartphones or software you can get lots of specific information quickly </a:t>
            </a:r>
          </a:p>
          <a:p>
            <a:r>
              <a:rPr lang="en-US" dirty="0" smtClean="0"/>
              <a:t>Can be added to products, websites, business cards, printed media, coupons, etc.</a:t>
            </a:r>
          </a:p>
          <a:p>
            <a:pPr marL="0" indent="0">
              <a:buNone/>
            </a:pPr>
            <a:r>
              <a:rPr lang="en-US" dirty="0" smtClean="0"/>
              <a:t> </a:t>
            </a:r>
          </a:p>
          <a:p>
            <a:pPr marL="0" indent="0">
              <a:buNone/>
            </a:pP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16632"/>
            <a:ext cx="252028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625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MTAS Publication Available Electronically </a:t>
            </a:r>
            <a:endParaRPr lang="en-US" b="1" cap="none" dirty="0">
              <a:latin typeface="Cambria" pitchFamily="18" charset="0"/>
            </a:endParaRPr>
          </a:p>
        </p:txBody>
      </p:sp>
      <p:sp>
        <p:nvSpPr>
          <p:cNvPr id="3" name="Content Placeholder 2"/>
          <p:cNvSpPr>
            <a:spLocks noGrp="1"/>
          </p:cNvSpPr>
          <p:nvPr>
            <p:ph sz="quarter" idx="1"/>
          </p:nvPr>
        </p:nvSpPr>
        <p:spPr/>
        <p:txBody>
          <a:bodyPr/>
          <a:lstStyle/>
          <a:p>
            <a:pPr marL="0" indent="0">
              <a:buNone/>
            </a:pPr>
            <a:r>
              <a:rPr lang="en-US" dirty="0" smtClean="0">
                <a:hlinkClick r:id="rId3"/>
              </a:rPr>
              <a:t>www.mtas.tennessee.edu</a:t>
            </a:r>
            <a:r>
              <a:rPr lang="en-US" dirty="0" smtClean="0"/>
              <a:t> </a:t>
            </a:r>
          </a:p>
          <a:p>
            <a:pPr marL="0" indent="0">
              <a:buNone/>
            </a:pPr>
            <a:r>
              <a:rPr lang="en-US" dirty="0" smtClean="0"/>
              <a:t>Enter</a:t>
            </a:r>
            <a:r>
              <a:rPr lang="en-US" dirty="0" smtClean="0">
                <a:solidFill>
                  <a:srgbClr val="FF0000"/>
                </a:solidFill>
              </a:rPr>
              <a:t> </a:t>
            </a:r>
            <a:r>
              <a:rPr lang="en-US" b="1" dirty="0" smtClean="0">
                <a:solidFill>
                  <a:srgbClr val="FF0000"/>
                </a:solidFill>
              </a:rPr>
              <a:t>Social Media </a:t>
            </a:r>
            <a:r>
              <a:rPr lang="en-US" dirty="0" smtClean="0"/>
              <a:t>in search bar </a:t>
            </a:r>
          </a:p>
          <a:p>
            <a:pPr marL="0" indent="0">
              <a:buNone/>
            </a:pPr>
            <a:endParaRPr lang="en-US" dirty="0"/>
          </a:p>
          <a:p>
            <a:pPr marL="0" indent="0">
              <a:buNone/>
            </a:pPr>
            <a:endParaRPr lang="en-US" dirty="0"/>
          </a:p>
        </p:txBody>
      </p:sp>
      <p:sp>
        <p:nvSpPr>
          <p:cNvPr id="4" name="AutoShape 4"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sav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2708920"/>
            <a:ext cx="815975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262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The new name badge/ business cards</a:t>
            </a:r>
            <a:endParaRPr lang="en-US" b="1" cap="none" dirty="0">
              <a:latin typeface="Cambria" pitchFamily="18" charset="0"/>
            </a:endParaRPr>
          </a:p>
        </p:txBody>
      </p:sp>
      <p:sp>
        <p:nvSpPr>
          <p:cNvPr id="3" name="Content Placeholder 2"/>
          <p:cNvSpPr>
            <a:spLocks noGrp="1"/>
          </p:cNvSpPr>
          <p:nvPr>
            <p:ph sz="quarter" idx="1"/>
          </p:nvPr>
        </p:nvSpPr>
        <p:spPr>
          <a:xfrm>
            <a:off x="457200" y="1600200"/>
            <a:ext cx="4762872" cy="4873752"/>
          </a:xfrm>
        </p:spPr>
        <p:txBody>
          <a:bodyPr/>
          <a:lstStyle/>
          <a:p>
            <a:pPr marL="0" indent="0">
              <a:buNone/>
            </a:pPr>
            <a:endParaRPr lang="en-US" dirty="0" smtClean="0"/>
          </a:p>
          <a:p>
            <a:r>
              <a:rPr lang="en-US" sz="1800" dirty="0" smtClean="0"/>
              <a:t>A virtual business card- never needs to be updated or re-printed </a:t>
            </a:r>
          </a:p>
          <a:p>
            <a:r>
              <a:rPr lang="en-US" sz="1800" dirty="0" smtClean="0"/>
              <a:t>Scan someone’s code and you can virtually keep up with them via social networks, events, and as a contact </a:t>
            </a:r>
          </a:p>
          <a:p>
            <a:r>
              <a:rPr lang="en-US" sz="1800" dirty="0" smtClean="0"/>
              <a:t>You can have one for you personally and for your business / city </a:t>
            </a:r>
          </a:p>
          <a:p>
            <a:r>
              <a:rPr lang="en-US" sz="1800" dirty="0" smtClean="0"/>
              <a:t>Contact information can be downloaded just by scanning the bar code </a:t>
            </a:r>
          </a:p>
          <a:p>
            <a:r>
              <a:rPr lang="en-US" sz="1800" dirty="0" smtClean="0"/>
              <a:t>Could replace airplane tickets, business cards, name badges, donation forms, print media, and be used as a payment method</a:t>
            </a:r>
            <a:endParaRPr lang="en-US" sz="1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981" y="1700808"/>
            <a:ext cx="3533378" cy="240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4981" y="4293096"/>
            <a:ext cx="348945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227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City of Manor, Texas:  </a:t>
            </a:r>
            <a:br>
              <a:rPr lang="en-US" b="1" cap="none" dirty="0" smtClean="0">
                <a:latin typeface="Cambria" pitchFamily="18" charset="0"/>
              </a:rPr>
            </a:br>
            <a:r>
              <a:rPr lang="en-US" b="1" cap="none" dirty="0" smtClean="0">
                <a:latin typeface="Cambria" pitchFamily="18" charset="0"/>
              </a:rPr>
              <a:t>Pop 6,500  </a:t>
            </a:r>
            <a:endParaRPr lang="en-US" b="1" cap="none" dirty="0">
              <a:latin typeface="Cambria" pitchFamily="18" charset="0"/>
            </a:endParaRPr>
          </a:p>
        </p:txBody>
      </p:sp>
      <p:sp>
        <p:nvSpPr>
          <p:cNvPr id="3" name="Content Placeholder 2"/>
          <p:cNvSpPr>
            <a:spLocks noGrp="1"/>
          </p:cNvSpPr>
          <p:nvPr>
            <p:ph sz="quarter" idx="1"/>
          </p:nvPr>
        </p:nvSpPr>
        <p:spPr/>
        <p:txBody>
          <a:bodyPr/>
          <a:lstStyle/>
          <a:p>
            <a:endParaRPr lang="en-US" sz="2000" dirty="0" smtClean="0"/>
          </a:p>
          <a:p>
            <a:endParaRPr lang="en-US" sz="2000" dirty="0"/>
          </a:p>
          <a:p>
            <a:r>
              <a:rPr lang="en-US" sz="2000" dirty="0" smtClean="0"/>
              <a:t>Using </a:t>
            </a:r>
            <a:r>
              <a:rPr lang="en-US" sz="2000" dirty="0"/>
              <a:t>QR codes to improve operations at city hall</a:t>
            </a:r>
          </a:p>
          <a:p>
            <a:r>
              <a:rPr lang="en-US" sz="2000" dirty="0" smtClean="0"/>
              <a:t>Residents scan in QR codes around town to access schedule of events, rules, and projects</a:t>
            </a:r>
          </a:p>
          <a:p>
            <a:r>
              <a:rPr lang="en-US" sz="2000" dirty="0" smtClean="0"/>
              <a:t>City uses a website that invites residents to suggest and vote on proposals for improving services</a:t>
            </a:r>
          </a:p>
          <a:p>
            <a:r>
              <a:rPr lang="en-US" sz="2000" dirty="0" smtClean="0"/>
              <a:t>Citizens are rewarded for helping create a more efficient city with “</a:t>
            </a:r>
            <a:r>
              <a:rPr lang="en-US" sz="2000" dirty="0" err="1" smtClean="0"/>
              <a:t>innobucks</a:t>
            </a:r>
            <a:r>
              <a:rPr lang="en-US" sz="2000" dirty="0" smtClean="0"/>
              <a:t>” which can be redeemed for prizes or re-invested to make ideas come to fruition </a:t>
            </a:r>
          </a:p>
          <a:p>
            <a:pPr marL="0" indent="0">
              <a:buNone/>
            </a:pPr>
            <a:endParaRPr lang="en-US" dirty="0" smtClean="0">
              <a:hlinkClick r:id="rId3"/>
            </a:endParaRPr>
          </a:p>
          <a:p>
            <a:pPr marL="0" indent="0">
              <a:buNone/>
            </a:pPr>
            <a:r>
              <a:rPr lang="en-US" dirty="0" smtClean="0">
                <a:hlinkClick r:id="rId3"/>
              </a:rPr>
              <a:t>http</a:t>
            </a:r>
            <a:r>
              <a:rPr lang="en-US" dirty="0">
                <a:hlinkClick r:id="rId3"/>
              </a:rPr>
              <a:t>://cityofmanor.org/wordpress/labs/qr-codes-2/</a:t>
            </a:r>
            <a:endParaRPr lang="en-US" dirty="0"/>
          </a:p>
          <a:p>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16632"/>
            <a:ext cx="3191205" cy="206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306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Let’s think about Social Media &amp; the hiring process</a:t>
            </a:r>
            <a:endParaRPr lang="en-US" b="1" cap="none" dirty="0">
              <a:latin typeface="Cambria" pitchFamily="18" charset="0"/>
            </a:endParaRPr>
          </a:p>
        </p:txBody>
      </p:sp>
      <p:sp>
        <p:nvSpPr>
          <p:cNvPr id="3" name="Content Placeholder 2"/>
          <p:cNvSpPr>
            <a:spLocks noGrp="1"/>
          </p:cNvSpPr>
          <p:nvPr>
            <p:ph sz="quarter" idx="1"/>
          </p:nvPr>
        </p:nvSpPr>
        <p:spPr/>
        <p:txBody>
          <a:bodyPr/>
          <a:lstStyle/>
          <a:p>
            <a:endParaRPr lang="en-US" dirty="0" smtClean="0">
              <a:latin typeface="Cambria" pitchFamily="18" charset="0"/>
            </a:endParaRPr>
          </a:p>
          <a:p>
            <a:r>
              <a:rPr lang="en-US" dirty="0" smtClean="0">
                <a:latin typeface="Cambria" pitchFamily="18" charset="0"/>
              </a:rPr>
              <a:t>Job Announcements </a:t>
            </a:r>
          </a:p>
          <a:p>
            <a:r>
              <a:rPr lang="en-US" dirty="0" smtClean="0">
                <a:latin typeface="Cambria" pitchFamily="18" charset="0"/>
              </a:rPr>
              <a:t>Networking</a:t>
            </a:r>
          </a:p>
          <a:p>
            <a:r>
              <a:rPr lang="en-US" dirty="0" smtClean="0">
                <a:latin typeface="Cambria" pitchFamily="18" charset="0"/>
              </a:rPr>
              <a:t>Sharing information </a:t>
            </a:r>
          </a:p>
          <a:p>
            <a:r>
              <a:rPr lang="en-US" dirty="0" smtClean="0">
                <a:latin typeface="Cambria" pitchFamily="18" charset="0"/>
              </a:rPr>
              <a:t>Applications and Resumes </a:t>
            </a:r>
          </a:p>
          <a:p>
            <a:r>
              <a:rPr lang="en-US" dirty="0" smtClean="0">
                <a:latin typeface="Cambria" pitchFamily="18" charset="0"/>
              </a:rPr>
              <a:t>Hiring procedures </a:t>
            </a:r>
          </a:p>
          <a:p>
            <a:r>
              <a:rPr lang="en-US" dirty="0" smtClean="0">
                <a:latin typeface="Cambria" pitchFamily="18" charset="0"/>
              </a:rPr>
              <a:t>Background checks </a:t>
            </a:r>
          </a:p>
          <a:p>
            <a:r>
              <a:rPr lang="en-US" dirty="0" smtClean="0">
                <a:latin typeface="Cambria" pitchFamily="18" charset="0"/>
              </a:rPr>
              <a:t>Informal “web” searches </a:t>
            </a:r>
            <a:endParaRPr lang="en-US" dirty="0">
              <a:latin typeface="Cambria"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780928"/>
            <a:ext cx="3168352" cy="151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637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Privacy settings </a:t>
            </a:r>
            <a:endParaRPr lang="en-US" b="1" cap="none" dirty="0">
              <a:latin typeface="Cambria" pitchFamily="18" charset="0"/>
            </a:endParaRPr>
          </a:p>
        </p:txBody>
      </p:sp>
      <p:sp>
        <p:nvSpPr>
          <p:cNvPr id="3" name="Content Placeholder 2"/>
          <p:cNvSpPr>
            <a:spLocks noGrp="1"/>
          </p:cNvSpPr>
          <p:nvPr>
            <p:ph sz="quarter" idx="1"/>
          </p:nvPr>
        </p:nvSpPr>
        <p:spPr/>
        <p:txBody>
          <a:bodyPr/>
          <a:lstStyle/>
          <a:p>
            <a:endParaRPr lang="en-US" dirty="0"/>
          </a:p>
        </p:txBody>
      </p:sp>
      <p:pic>
        <p:nvPicPr>
          <p:cNvPr id="72706" name="Picture 2" descr="http://terrafirmaed.com/blog/wp-content/uploads/2009/09/facebook-profile-privacy.png"/>
          <p:cNvPicPr>
            <a:picLocks noChangeAspect="1" noChangeArrowheads="1"/>
          </p:cNvPicPr>
          <p:nvPr/>
        </p:nvPicPr>
        <p:blipFill>
          <a:blip r:embed="rId3" cstate="print"/>
          <a:srcRect/>
          <a:stretch>
            <a:fillRect/>
          </a:stretch>
        </p:blipFill>
        <p:spPr bwMode="auto">
          <a:xfrm>
            <a:off x="467544" y="1484784"/>
            <a:ext cx="5328592" cy="468052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Privacy settings </a:t>
            </a:r>
            <a:r>
              <a:rPr lang="en-US" b="1" u="sng" cap="none" dirty="0" smtClean="0">
                <a:solidFill>
                  <a:schemeClr val="accent1"/>
                </a:solidFill>
                <a:latin typeface="Cambria" pitchFamily="18" charset="0"/>
              </a:rPr>
              <a:t>don’t</a:t>
            </a:r>
            <a:r>
              <a:rPr lang="en-US" b="1" cap="none" dirty="0" smtClean="0">
                <a:solidFill>
                  <a:schemeClr val="accent1"/>
                </a:solidFill>
                <a:latin typeface="Cambria" pitchFamily="18" charset="0"/>
              </a:rPr>
              <a:t>: </a:t>
            </a:r>
            <a:endParaRPr lang="en-US" b="1" cap="none" dirty="0">
              <a:solidFill>
                <a:schemeClr val="accent1"/>
              </a:solidFill>
              <a:latin typeface="Cambria" pitchFamily="18" charset="0"/>
            </a:endParaRPr>
          </a:p>
        </p:txBody>
      </p:sp>
      <p:sp>
        <p:nvSpPr>
          <p:cNvPr id="3" name="Content Placeholder 2"/>
          <p:cNvSpPr>
            <a:spLocks noGrp="1"/>
          </p:cNvSpPr>
          <p:nvPr>
            <p:ph sz="quarter" idx="1"/>
          </p:nvPr>
        </p:nvSpPr>
        <p:spPr/>
        <p:txBody>
          <a:bodyPr/>
          <a:lstStyle/>
          <a:p>
            <a:endParaRPr lang="en-US" dirty="0" smtClean="0">
              <a:latin typeface="Cambria" pitchFamily="18" charset="0"/>
            </a:endParaRPr>
          </a:p>
          <a:p>
            <a:r>
              <a:rPr lang="en-US" dirty="0" smtClean="0">
                <a:latin typeface="Cambria" pitchFamily="18" charset="0"/>
              </a:rPr>
              <a:t>Protect from impersonation</a:t>
            </a:r>
          </a:p>
          <a:p>
            <a:r>
              <a:rPr lang="en-US" dirty="0" smtClean="0">
                <a:latin typeface="Cambria" pitchFamily="18" charset="0"/>
              </a:rPr>
              <a:t>Protect from harassment </a:t>
            </a:r>
          </a:p>
          <a:p>
            <a:r>
              <a:rPr lang="en-US" dirty="0" smtClean="0">
                <a:latin typeface="Cambria" pitchFamily="18" charset="0"/>
              </a:rPr>
              <a:t>Protect from fraud </a:t>
            </a:r>
          </a:p>
          <a:p>
            <a:r>
              <a:rPr lang="en-US" dirty="0" smtClean="0">
                <a:latin typeface="Cambria" pitchFamily="18" charset="0"/>
              </a:rPr>
              <a:t>Control what other people may post </a:t>
            </a:r>
          </a:p>
          <a:p>
            <a:r>
              <a:rPr lang="en-US" dirty="0" smtClean="0">
                <a:latin typeface="Cambria" pitchFamily="18" charset="0"/>
              </a:rPr>
              <a:t>Regulate tagging pictures</a:t>
            </a:r>
          </a:p>
          <a:p>
            <a:r>
              <a:rPr lang="en-US" b="1" dirty="0" smtClean="0">
                <a:latin typeface="Cambria" pitchFamily="18" charset="0"/>
              </a:rPr>
              <a:t>Account for generational </a:t>
            </a:r>
            <a:r>
              <a:rPr lang="en-US" b="1" dirty="0" smtClean="0">
                <a:latin typeface="Cambria" pitchFamily="18" charset="0"/>
              </a:rPr>
              <a:t>differences</a:t>
            </a:r>
          </a:p>
          <a:p>
            <a:r>
              <a:rPr lang="en-US" dirty="0" smtClean="0">
                <a:latin typeface="Cambria" pitchFamily="18" charset="0"/>
              </a:rPr>
              <a:t>Account for technological aptitudes </a:t>
            </a:r>
            <a:endParaRPr lang="en-US" dirty="0" smtClean="0">
              <a:latin typeface="Cambria" pitchFamily="18" charset="0"/>
            </a:endParaRPr>
          </a:p>
          <a:p>
            <a:pPr marL="0" indent="0">
              <a:buNone/>
            </a:pPr>
            <a:r>
              <a:rPr lang="en-US" b="1" dirty="0" smtClean="0">
                <a:latin typeface="Cambria" pitchFamily="18" charset="0"/>
              </a:rPr>
              <a:t> </a:t>
            </a:r>
            <a:endParaRPr lang="en-US" b="1" dirty="0" smtClean="0">
              <a:latin typeface="Cambria" pitchFamily="18" charset="0"/>
            </a:endParaRPr>
          </a:p>
          <a:p>
            <a:endParaRPr lang="en-US" dirty="0" smtClean="0">
              <a:latin typeface="Cambria" pitchFamily="18" charset="0"/>
            </a:endParaRPr>
          </a:p>
        </p:txBody>
      </p:sp>
      <p:pic>
        <p:nvPicPr>
          <p:cNvPr id="86020" name="Picture 4" descr="http://www.newswise.com/images/uploads/2009/12/18/iPhone-App.jpg"/>
          <p:cNvPicPr>
            <a:picLocks noChangeAspect="1" noChangeArrowheads="1"/>
          </p:cNvPicPr>
          <p:nvPr/>
        </p:nvPicPr>
        <p:blipFill>
          <a:blip r:embed="rId3" cstate="print"/>
          <a:srcRect/>
          <a:stretch>
            <a:fillRect/>
          </a:stretch>
        </p:blipFill>
        <p:spPr bwMode="auto">
          <a:xfrm>
            <a:off x="6012160" y="1772816"/>
            <a:ext cx="2520280" cy="266429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cap="none" dirty="0" smtClean="0">
                <a:latin typeface="Cambria" pitchFamily="18" charset="0"/>
                <a:ea typeface="+mj-ea"/>
                <a:cs typeface="+mj-cs"/>
              </a:rPr>
              <a:t>Employers use social media to hire &amp; fire  </a:t>
            </a:r>
            <a:endParaRPr lang="en-US" b="1" cap="none" dirty="0">
              <a:latin typeface="Cambria" pitchFamily="18" charset="0"/>
              <a:ea typeface="+mj-ea"/>
              <a:cs typeface="+mj-cs"/>
            </a:endParaRPr>
          </a:p>
        </p:txBody>
      </p:sp>
      <p:sp>
        <p:nvSpPr>
          <p:cNvPr id="26626" name="Content Placeholder 2"/>
          <p:cNvSpPr>
            <a:spLocks noGrp="1"/>
          </p:cNvSpPr>
          <p:nvPr>
            <p:ph sz="quarter" idx="1"/>
          </p:nvPr>
        </p:nvSpPr>
        <p:spPr>
          <a:xfrm>
            <a:off x="457200" y="1600200"/>
            <a:ext cx="7467600" cy="4873625"/>
          </a:xfrm>
        </p:spPr>
        <p:txBody>
          <a:bodyPr/>
          <a:lstStyle/>
          <a:p>
            <a:endParaRPr lang="en-US" dirty="0" smtClean="0">
              <a:latin typeface="Cambria" charset="0"/>
            </a:endParaRPr>
          </a:p>
          <a:p>
            <a:pPr>
              <a:buNone/>
            </a:pPr>
            <a:r>
              <a:rPr lang="en-US" dirty="0" smtClean="0">
                <a:latin typeface="Cambria" charset="0"/>
              </a:rPr>
              <a:t>    </a:t>
            </a:r>
            <a:r>
              <a:rPr lang="en-US" dirty="0" smtClean="0">
                <a:latin typeface="Cambria" pitchFamily="18" charset="0"/>
              </a:rPr>
              <a:t>83% of employers will Google search candidates</a:t>
            </a:r>
          </a:p>
          <a:p>
            <a:pPr>
              <a:buNone/>
            </a:pPr>
            <a:endParaRPr lang="en-US" dirty="0" smtClean="0">
              <a:latin typeface="Cambria" pitchFamily="18" charset="0"/>
            </a:endParaRPr>
          </a:p>
          <a:p>
            <a:pPr>
              <a:buNone/>
            </a:pPr>
            <a:r>
              <a:rPr lang="en-US" dirty="0" smtClean="0">
                <a:latin typeface="Cambria" pitchFamily="18" charset="0"/>
              </a:rPr>
              <a:t>	77%  uncover information online on applicants </a:t>
            </a:r>
          </a:p>
          <a:p>
            <a:pPr>
              <a:buNone/>
            </a:pPr>
            <a:endParaRPr lang="en-US" dirty="0" smtClean="0">
              <a:latin typeface="Cambria" pitchFamily="18" charset="0"/>
            </a:endParaRPr>
          </a:p>
          <a:p>
            <a:pPr>
              <a:buNone/>
            </a:pPr>
            <a:r>
              <a:rPr lang="en-US" dirty="0" smtClean="0">
                <a:latin typeface="Cambria" pitchFamily="18" charset="0"/>
              </a:rPr>
              <a:t>	75% of recruiters use a web tool </a:t>
            </a:r>
          </a:p>
          <a:p>
            <a:pPr>
              <a:buNone/>
            </a:pPr>
            <a:endParaRPr lang="en-US" dirty="0" smtClean="0">
              <a:latin typeface="Cambria" pitchFamily="18" charset="0"/>
            </a:endParaRPr>
          </a:p>
          <a:p>
            <a:pPr>
              <a:buNone/>
            </a:pPr>
            <a:r>
              <a:rPr lang="en-US" dirty="0" smtClean="0">
                <a:latin typeface="Cambria" pitchFamily="18" charset="0"/>
              </a:rPr>
              <a:t>	85% of employers say a positive online reputation influences their hiring decision</a:t>
            </a:r>
          </a:p>
          <a:p>
            <a:pPr>
              <a:buNone/>
            </a:pPr>
            <a:endParaRPr lang="en-US" dirty="0" smtClean="0">
              <a:latin typeface="Cambria" charset="0"/>
            </a:endParaRPr>
          </a:p>
          <a:p>
            <a:pPr>
              <a:buNone/>
            </a:pPr>
            <a:r>
              <a:rPr lang="en-US" dirty="0" smtClean="0">
                <a:latin typeface="Cambria" charset="0"/>
              </a:rPr>
              <a:t>  </a:t>
            </a:r>
          </a:p>
          <a:p>
            <a:pPr lvl="1">
              <a:buFont typeface="Wingdings 2" charset="2"/>
              <a:buNone/>
            </a:pPr>
            <a:endParaRPr lang="en-US" sz="2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cap="none" dirty="0" smtClean="0">
                <a:latin typeface="Cambria" pitchFamily="18" charset="0"/>
                <a:ea typeface="+mj-ea"/>
                <a:cs typeface="+mj-cs"/>
              </a:rPr>
              <a:t>Why is this so enticing? </a:t>
            </a:r>
            <a:endParaRPr lang="en-US" b="1" cap="none" dirty="0">
              <a:latin typeface="Cambria" pitchFamily="18" charset="0"/>
              <a:ea typeface="+mj-ea"/>
              <a:cs typeface="+mj-cs"/>
            </a:endParaRPr>
          </a:p>
        </p:txBody>
      </p:sp>
      <p:sp>
        <p:nvSpPr>
          <p:cNvPr id="30722" name="Content Placeholder 2"/>
          <p:cNvSpPr>
            <a:spLocks noGrp="1"/>
          </p:cNvSpPr>
          <p:nvPr>
            <p:ph sz="quarter" idx="1"/>
          </p:nvPr>
        </p:nvSpPr>
        <p:spPr>
          <a:xfrm>
            <a:off x="457200" y="1600200"/>
            <a:ext cx="7467600" cy="4873625"/>
          </a:xfrm>
        </p:spPr>
        <p:txBody>
          <a:bodyPr/>
          <a:lstStyle/>
          <a:p>
            <a:pPr>
              <a:buNone/>
            </a:pPr>
            <a:endParaRPr lang="en-US" dirty="0" smtClean="0"/>
          </a:p>
          <a:p>
            <a:pPr>
              <a:buNone/>
            </a:pPr>
            <a:r>
              <a:rPr lang="en-US" dirty="0" smtClean="0"/>
              <a:t>   </a:t>
            </a:r>
            <a:r>
              <a:rPr lang="en-US" dirty="0" smtClean="0">
                <a:latin typeface="Cambria" pitchFamily="18" charset="0"/>
              </a:rPr>
              <a:t>“Social networking sites hold out the promise of revealing the “real applicant.”</a:t>
            </a:r>
          </a:p>
          <a:p>
            <a:pPr>
              <a:buNone/>
            </a:pPr>
            <a:endParaRPr lang="en-US" dirty="0" smtClean="0">
              <a:latin typeface="Cambria" pitchFamily="18" charset="0"/>
            </a:endParaRPr>
          </a:p>
          <a:p>
            <a:pPr>
              <a:buNone/>
            </a:pPr>
            <a:r>
              <a:rPr lang="en-US" dirty="0" smtClean="0">
                <a:latin typeface="Cambria" pitchFamily="18" charset="0"/>
              </a:rPr>
              <a:t>  “ Standard reference checks just aren’t cutting it.  Prior employers will only disclose dates of employment making it hard to determine reliability and personality issues.”</a:t>
            </a:r>
            <a:br>
              <a:rPr lang="en-US" dirty="0" smtClean="0">
                <a:latin typeface="Cambria" pitchFamily="18" charset="0"/>
              </a:rPr>
            </a:br>
            <a:endParaRPr lang="en-US" dirty="0" smtClean="0">
              <a:latin typeface="Cambria" pitchFamily="18" charset="0"/>
            </a:endParaRPr>
          </a:p>
          <a:p>
            <a:pPr>
              <a:buNone/>
            </a:pPr>
            <a:r>
              <a:rPr lang="en-US" dirty="0" smtClean="0">
                <a:latin typeface="Cambria" pitchFamily="18" charset="0"/>
              </a:rPr>
              <a:t>   “Resumes and interviews only tell a part of the story.  I have made some hiring mistakes in the past and I want to try to avoid those in the future.”</a:t>
            </a:r>
          </a:p>
          <a:p>
            <a:pPr>
              <a:buNone/>
            </a:pPr>
            <a:endParaRPr lang="en-US" dirty="0" smtClean="0">
              <a:latin typeface="Cambria" pitchFamily="18" charset="0"/>
            </a:endParaRPr>
          </a:p>
          <a:p>
            <a:pPr>
              <a:buNone/>
            </a:pPr>
            <a:r>
              <a:rPr lang="en-US" dirty="0" smtClean="0">
                <a:latin typeface="Cambria" pitchFamily="18" charset="0"/>
              </a:rPr>
              <a:t>  </a:t>
            </a:r>
          </a:p>
          <a:p>
            <a:pPr>
              <a:buFont typeface="Wingdings" charset="2"/>
              <a:buNone/>
            </a:pPr>
            <a:endParaRPr lang="en-US" dirty="0" smtClean="0">
              <a:latin typeface="Cambria" charset="0"/>
            </a:endParaRPr>
          </a:p>
        </p:txBody>
      </p:sp>
      <p:pic>
        <p:nvPicPr>
          <p:cNvPr id="31748" name="Picture 4" descr="http://constructionlienblog.com/wp-content/uploads/mistakes.jpg"/>
          <p:cNvPicPr>
            <a:picLocks noChangeAspect="1" noChangeArrowheads="1"/>
          </p:cNvPicPr>
          <p:nvPr/>
        </p:nvPicPr>
        <p:blipFill>
          <a:blip r:embed="rId3" cstate="print"/>
          <a:srcRect/>
          <a:stretch>
            <a:fillRect/>
          </a:stretch>
        </p:blipFill>
        <p:spPr bwMode="auto">
          <a:xfrm>
            <a:off x="5220072" y="404664"/>
            <a:ext cx="2943200" cy="156135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cap="none" dirty="0" smtClean="0">
                <a:latin typeface="Cambria" pitchFamily="18" charset="0"/>
                <a:ea typeface="+mj-ea"/>
                <a:cs typeface="+mj-cs"/>
              </a:rPr>
              <a:t>So, what is the big deal anyway? </a:t>
            </a:r>
            <a:endParaRPr lang="en-US" b="1" cap="none" dirty="0">
              <a:latin typeface="Cambria" pitchFamily="18" charset="0"/>
              <a:ea typeface="+mj-ea"/>
              <a:cs typeface="+mj-cs"/>
            </a:endParaRPr>
          </a:p>
        </p:txBody>
      </p:sp>
      <p:sp>
        <p:nvSpPr>
          <p:cNvPr id="20482" name="Content Placeholder 2"/>
          <p:cNvSpPr>
            <a:spLocks noGrp="1"/>
          </p:cNvSpPr>
          <p:nvPr>
            <p:ph sz="quarter" idx="1"/>
          </p:nvPr>
        </p:nvSpPr>
        <p:spPr>
          <a:xfrm>
            <a:off x="457200" y="1600200"/>
            <a:ext cx="7467600" cy="4873625"/>
          </a:xfrm>
        </p:spPr>
        <p:txBody>
          <a:bodyPr/>
          <a:lstStyle/>
          <a:p>
            <a:pPr>
              <a:buFont typeface="Wingdings" charset="2"/>
              <a:buNone/>
            </a:pPr>
            <a:endParaRPr lang="en-US" dirty="0" smtClean="0"/>
          </a:p>
          <a:p>
            <a:endParaRPr lang="en-US" dirty="0" smtClean="0"/>
          </a:p>
          <a:p>
            <a:endParaRPr lang="en-US" dirty="0" smtClean="0"/>
          </a:p>
        </p:txBody>
      </p:sp>
      <p:pic>
        <p:nvPicPr>
          <p:cNvPr id="27650" name="Picture 2" descr="http://t2.gstatic.com/images?q=tbn:ANd9GcSJ9_44Vfo6PNUFiZa-DPKRLmjFxENEzO9hlXguKuXol-tp33NmCA"/>
          <p:cNvPicPr>
            <a:picLocks noChangeAspect="1" noChangeArrowheads="1"/>
          </p:cNvPicPr>
          <p:nvPr/>
        </p:nvPicPr>
        <p:blipFill>
          <a:blip r:embed="rId3" cstate="print"/>
          <a:srcRect/>
          <a:stretch>
            <a:fillRect/>
          </a:stretch>
        </p:blipFill>
        <p:spPr bwMode="auto">
          <a:xfrm>
            <a:off x="755576" y="1988840"/>
            <a:ext cx="4536504" cy="338437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endParaRPr lang="en-US" dirty="0"/>
          </a:p>
        </p:txBody>
      </p:sp>
      <p:pic>
        <p:nvPicPr>
          <p:cNvPr id="61442" name="Picture 2" descr="http://www.james-strocel.com/wp-content/uploads/2010/04/cannot_be_unseen.jpg"/>
          <p:cNvPicPr>
            <a:picLocks noChangeAspect="1" noChangeArrowheads="1"/>
          </p:cNvPicPr>
          <p:nvPr/>
        </p:nvPicPr>
        <p:blipFill>
          <a:blip r:embed="rId3" cstate="print"/>
          <a:srcRect/>
          <a:stretch>
            <a:fillRect/>
          </a:stretch>
        </p:blipFill>
        <p:spPr bwMode="auto">
          <a:xfrm>
            <a:off x="467544" y="260648"/>
            <a:ext cx="8280920" cy="619268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cap="none" dirty="0" smtClean="0">
                <a:latin typeface="Cambria" pitchFamily="18" charset="0"/>
                <a:ea typeface="+mj-ea"/>
                <a:cs typeface="+mj-cs"/>
              </a:rPr>
              <a:t>What can be seen on profiles? </a:t>
            </a:r>
            <a:endParaRPr lang="en-US" b="1" cap="none" dirty="0">
              <a:latin typeface="Cambria" pitchFamily="18" charset="0"/>
              <a:ea typeface="+mj-ea"/>
              <a:cs typeface="+mj-cs"/>
            </a:endParaRPr>
          </a:p>
        </p:txBody>
      </p:sp>
      <p:sp>
        <p:nvSpPr>
          <p:cNvPr id="28674" name="Content Placeholder 2"/>
          <p:cNvSpPr>
            <a:spLocks noGrp="1"/>
          </p:cNvSpPr>
          <p:nvPr>
            <p:ph sz="quarter" idx="1"/>
          </p:nvPr>
        </p:nvSpPr>
        <p:spPr>
          <a:xfrm>
            <a:off x="457200" y="1600200"/>
            <a:ext cx="7467600" cy="4873625"/>
          </a:xfrm>
        </p:spPr>
        <p:txBody>
          <a:bodyPr/>
          <a:lstStyle/>
          <a:p>
            <a:r>
              <a:rPr lang="en-US" dirty="0" smtClean="0">
                <a:latin typeface="Cambria" pitchFamily="18" charset="0"/>
              </a:rPr>
              <a:t>Religion</a:t>
            </a:r>
          </a:p>
          <a:p>
            <a:r>
              <a:rPr lang="en-US" dirty="0" smtClean="0">
                <a:latin typeface="Cambria" pitchFamily="18" charset="0"/>
              </a:rPr>
              <a:t>Relationship status </a:t>
            </a:r>
          </a:p>
          <a:p>
            <a:r>
              <a:rPr lang="en-US" dirty="0" smtClean="0">
                <a:latin typeface="Cambria" pitchFamily="18" charset="0"/>
              </a:rPr>
              <a:t>Sexual Orientation </a:t>
            </a:r>
          </a:p>
          <a:p>
            <a:r>
              <a:rPr lang="en-US" dirty="0" smtClean="0">
                <a:latin typeface="Cambria" pitchFamily="18" charset="0"/>
              </a:rPr>
              <a:t>Veteran Status</a:t>
            </a:r>
          </a:p>
          <a:p>
            <a:r>
              <a:rPr lang="en-US" dirty="0" smtClean="0">
                <a:latin typeface="Cambria" pitchFamily="18" charset="0"/>
              </a:rPr>
              <a:t>Disability Status </a:t>
            </a:r>
          </a:p>
          <a:p>
            <a:r>
              <a:rPr lang="en-US" dirty="0" smtClean="0">
                <a:latin typeface="Cambria" pitchFamily="18" charset="0"/>
              </a:rPr>
              <a:t>Ethnicity </a:t>
            </a:r>
          </a:p>
          <a:p>
            <a:r>
              <a:rPr lang="en-US" dirty="0" smtClean="0">
                <a:latin typeface="Cambria" pitchFamily="18" charset="0"/>
              </a:rPr>
              <a:t>Race</a:t>
            </a:r>
          </a:p>
          <a:p>
            <a:r>
              <a:rPr lang="en-US" dirty="0" smtClean="0">
                <a:latin typeface="Cambria" pitchFamily="18" charset="0"/>
              </a:rPr>
              <a:t>Gender </a:t>
            </a:r>
          </a:p>
          <a:p>
            <a:r>
              <a:rPr lang="en-US" dirty="0" smtClean="0">
                <a:latin typeface="Cambria" pitchFamily="18" charset="0"/>
              </a:rPr>
              <a:t>Age </a:t>
            </a:r>
          </a:p>
          <a:p>
            <a:r>
              <a:rPr lang="en-US" dirty="0" smtClean="0">
                <a:latin typeface="Cambria" pitchFamily="18" charset="0"/>
              </a:rPr>
              <a:t>Location (Hometown &amp; neighborhoods)</a:t>
            </a:r>
          </a:p>
          <a:p>
            <a:r>
              <a:rPr lang="en-US" dirty="0" smtClean="0">
                <a:latin typeface="Cambria" pitchFamily="18" charset="0"/>
              </a:rPr>
              <a:t>Health Status/ Family Health Status/ Health interests</a:t>
            </a:r>
          </a:p>
          <a:p>
            <a:endParaRPr lang="en-US" dirty="0" smtClean="0">
              <a:latin typeface="Cambria" charset="0"/>
            </a:endParaRPr>
          </a:p>
          <a:p>
            <a:endParaRPr lang="en-US" dirty="0" smtClean="0">
              <a:latin typeface="Cambria"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763" y="3356992"/>
            <a:ext cx="418145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548680"/>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67544" y="1484784"/>
            <a:ext cx="3765982" cy="4912469"/>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1340768"/>
            <a:ext cx="4345767" cy="5328592"/>
          </a:xfrm>
          <a:prstGeom prst="rect">
            <a:avLst/>
          </a:prstGeom>
        </p:spPr>
      </p:pic>
    </p:spTree>
    <p:extLst>
      <p:ext uri="{BB962C8B-B14F-4D97-AF65-F5344CB8AC3E}">
        <p14:creationId xmlns:p14="http://schemas.microsoft.com/office/powerpoint/2010/main" val="1743989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cap="none" dirty="0" smtClean="0">
                <a:latin typeface="Cambria" pitchFamily="18" charset="0"/>
                <a:ea typeface="+mj-ea"/>
                <a:cs typeface="+mj-cs"/>
              </a:rPr>
              <a:t>Legal Considerations </a:t>
            </a:r>
            <a:endParaRPr lang="en-US" b="1" cap="none" dirty="0">
              <a:latin typeface="Cambria" pitchFamily="18" charset="0"/>
              <a:ea typeface="+mj-ea"/>
              <a:cs typeface="+mj-cs"/>
            </a:endParaRPr>
          </a:p>
        </p:txBody>
      </p:sp>
      <p:sp>
        <p:nvSpPr>
          <p:cNvPr id="35842" name="Content Placeholder 2"/>
          <p:cNvSpPr>
            <a:spLocks noGrp="1"/>
          </p:cNvSpPr>
          <p:nvPr>
            <p:ph sz="quarter" idx="1"/>
          </p:nvPr>
        </p:nvSpPr>
        <p:spPr>
          <a:xfrm>
            <a:off x="457200" y="1600200"/>
            <a:ext cx="7467600" cy="4873625"/>
          </a:xfrm>
        </p:spPr>
        <p:txBody>
          <a:bodyPr/>
          <a:lstStyle/>
          <a:p>
            <a:pPr lvl="0"/>
            <a:endParaRPr lang="en-US" dirty="0" smtClean="0"/>
          </a:p>
          <a:p>
            <a:pPr lvl="0"/>
            <a:r>
              <a:rPr lang="en-US" dirty="0" smtClean="0">
                <a:latin typeface="Cambria" pitchFamily="18" charset="0"/>
              </a:rPr>
              <a:t>USERRA / State Military Laws</a:t>
            </a:r>
          </a:p>
          <a:p>
            <a:pPr lvl="0"/>
            <a:r>
              <a:rPr lang="en-US" dirty="0" smtClean="0">
                <a:latin typeface="Cambria" pitchFamily="18" charset="0"/>
              </a:rPr>
              <a:t>TITLE VII </a:t>
            </a:r>
          </a:p>
          <a:p>
            <a:pPr lvl="0"/>
            <a:r>
              <a:rPr lang="en-US" dirty="0" smtClean="0">
                <a:latin typeface="Cambria" pitchFamily="18" charset="0"/>
              </a:rPr>
              <a:t>ADA</a:t>
            </a:r>
          </a:p>
          <a:p>
            <a:pPr lvl="0"/>
            <a:r>
              <a:rPr lang="en-US" dirty="0" smtClean="0">
                <a:latin typeface="Cambria" pitchFamily="18" charset="0"/>
              </a:rPr>
              <a:t>ADEA</a:t>
            </a:r>
          </a:p>
          <a:p>
            <a:pPr lvl="0"/>
            <a:r>
              <a:rPr lang="en-US" dirty="0" smtClean="0">
                <a:latin typeface="Cambria" pitchFamily="18" charset="0"/>
              </a:rPr>
              <a:t>PDA</a:t>
            </a:r>
          </a:p>
          <a:p>
            <a:pPr lvl="0"/>
            <a:r>
              <a:rPr lang="en-US" dirty="0" smtClean="0">
                <a:latin typeface="Cambria" pitchFamily="18" charset="0"/>
              </a:rPr>
              <a:t>GINA </a:t>
            </a:r>
          </a:p>
          <a:p>
            <a:pPr lvl="0"/>
            <a:r>
              <a:rPr lang="en-US" dirty="0" smtClean="0">
                <a:latin typeface="Cambria" pitchFamily="18" charset="0"/>
              </a:rPr>
              <a:t>Disparate Impact </a:t>
            </a:r>
          </a:p>
          <a:p>
            <a:pPr lvl="0"/>
            <a:r>
              <a:rPr lang="en-US" dirty="0" smtClean="0">
                <a:latin typeface="Cambria" pitchFamily="18" charset="0"/>
              </a:rPr>
              <a:t>Disparate Treatment </a:t>
            </a:r>
          </a:p>
          <a:p>
            <a:pPr>
              <a:buFont typeface="Wingdings" charset="2"/>
              <a:buNone/>
            </a:pPr>
            <a:endParaRPr lang="en-US" dirty="0" smtClean="0">
              <a:latin typeface="Cambria" charset="0"/>
            </a:endParaRPr>
          </a:p>
        </p:txBody>
      </p:sp>
      <p:pic>
        <p:nvPicPr>
          <p:cNvPr id="35843" name="Picture 2" descr="http://t1.gstatic.com/images?q=tbn:G9TFaNrwS-BOrM:http://www.ips.tennessee.edu/_new/images/ips-wordmark.jpg">
            <a:hlinkClick r:id="rId3"/>
          </p:cNvPr>
          <p:cNvPicPr>
            <a:picLocks noChangeAspect="1" noChangeArrowheads="1"/>
          </p:cNvPicPr>
          <p:nvPr/>
        </p:nvPicPr>
        <p:blipFill>
          <a:blip r:embed="rId4" cstate="print"/>
          <a:srcRect/>
          <a:stretch>
            <a:fillRect/>
          </a:stretch>
        </p:blipFill>
        <p:spPr bwMode="auto">
          <a:xfrm>
            <a:off x="11988824" y="692696"/>
            <a:ext cx="1047750" cy="438150"/>
          </a:xfrm>
          <a:prstGeom prst="rect">
            <a:avLst/>
          </a:prstGeom>
          <a:noFill/>
          <a:ln w="9525">
            <a:noFill/>
            <a:miter lim="800000"/>
            <a:headEnd/>
            <a:tailEnd/>
          </a:ln>
        </p:spPr>
      </p:pic>
      <p:pic>
        <p:nvPicPr>
          <p:cNvPr id="11266" name="Picture 2" descr="http://lawblog.legalmatch.com/wp-content/uploads/2009/05/age-discrimination.jpg"/>
          <p:cNvPicPr>
            <a:picLocks noChangeAspect="1" noChangeArrowheads="1"/>
          </p:cNvPicPr>
          <p:nvPr/>
        </p:nvPicPr>
        <p:blipFill>
          <a:blip r:embed="rId5" cstate="print"/>
          <a:srcRect/>
          <a:stretch>
            <a:fillRect/>
          </a:stretch>
        </p:blipFill>
        <p:spPr bwMode="auto">
          <a:xfrm>
            <a:off x="5184778" y="1700808"/>
            <a:ext cx="2381250" cy="1914525"/>
          </a:xfrm>
          <a:prstGeom prst="rect">
            <a:avLst/>
          </a:prstGeom>
          <a:noFill/>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4005064"/>
            <a:ext cx="24098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GINA rules just released </a:t>
            </a:r>
            <a:endParaRPr lang="en-US" b="1" cap="none" dirty="0">
              <a:latin typeface="Cambria" pitchFamily="18" charset="0"/>
            </a:endParaRPr>
          </a:p>
        </p:txBody>
      </p:sp>
      <p:sp>
        <p:nvSpPr>
          <p:cNvPr id="3" name="Content Placeholder 2"/>
          <p:cNvSpPr>
            <a:spLocks noGrp="1"/>
          </p:cNvSpPr>
          <p:nvPr>
            <p:ph sz="quarter" idx="1"/>
          </p:nvPr>
        </p:nvSpPr>
        <p:spPr/>
        <p:txBody>
          <a:bodyPr/>
          <a:lstStyle/>
          <a:p>
            <a:pPr>
              <a:buNone/>
            </a:pPr>
            <a:r>
              <a:rPr lang="en-US" dirty="0" smtClean="0">
                <a:latin typeface="Cambria" pitchFamily="18" charset="0"/>
              </a:rPr>
              <a:t>Genetic Information Nondiscrimination Act (GINA)</a:t>
            </a:r>
          </a:p>
          <a:p>
            <a:pPr>
              <a:buNone/>
            </a:pPr>
            <a:endParaRPr lang="en-US" sz="1800" dirty="0" smtClean="0">
              <a:latin typeface="Cambria" pitchFamily="18" charset="0"/>
            </a:endParaRPr>
          </a:p>
          <a:p>
            <a:pPr>
              <a:buFont typeface="Courier New" pitchFamily="49" charset="0"/>
              <a:buChar char="o"/>
            </a:pPr>
            <a:r>
              <a:rPr lang="en-US" sz="1800" dirty="0" smtClean="0">
                <a:latin typeface="Cambria" pitchFamily="18" charset="0"/>
              </a:rPr>
              <a:t>Legislation that prohibits employers from using genetic information to make employment &amp; health insurance decisions. </a:t>
            </a:r>
          </a:p>
          <a:p>
            <a:pPr>
              <a:buFont typeface="Courier New" pitchFamily="49" charset="0"/>
              <a:buChar char="o"/>
            </a:pPr>
            <a:r>
              <a:rPr lang="en-US" sz="1800" dirty="0" smtClean="0">
                <a:latin typeface="Cambria" pitchFamily="18" charset="0"/>
              </a:rPr>
              <a:t>Initial language made simply viewing the information illegal </a:t>
            </a:r>
          </a:p>
          <a:p>
            <a:pPr>
              <a:buFont typeface="Courier New" pitchFamily="49" charset="0"/>
              <a:buChar char="o"/>
            </a:pPr>
            <a:r>
              <a:rPr lang="en-US" sz="1800" dirty="0" smtClean="0">
                <a:latin typeface="Cambria" pitchFamily="18" charset="0"/>
              </a:rPr>
              <a:t>Final regulations provide  clarification and exceptions, however;   </a:t>
            </a:r>
          </a:p>
          <a:p>
            <a:pPr>
              <a:buFont typeface="Courier New" pitchFamily="49" charset="0"/>
              <a:buChar char="o"/>
            </a:pPr>
            <a:r>
              <a:rPr lang="en-US" sz="1800" dirty="0" smtClean="0">
                <a:latin typeface="Cambria" pitchFamily="18" charset="0"/>
              </a:rPr>
              <a:t>It is illegal to acquire or use genetic health information when that information was not intended for the employer to see </a:t>
            </a:r>
          </a:p>
          <a:p>
            <a:pPr>
              <a:buFont typeface="Courier New" pitchFamily="49" charset="0"/>
              <a:buChar char="o"/>
            </a:pPr>
            <a:r>
              <a:rPr lang="en-US" sz="1800" dirty="0" smtClean="0">
                <a:latin typeface="Cambria" pitchFamily="18" charset="0"/>
              </a:rPr>
              <a:t>It is illegal to make employment and health insurance decisions based on genetic information </a:t>
            </a:r>
          </a:p>
          <a:p>
            <a:pPr>
              <a:buNone/>
            </a:pPr>
            <a:r>
              <a:rPr lang="en-US" sz="1800" dirty="0" smtClean="0">
                <a:latin typeface="Cambria" pitchFamily="18" charset="0"/>
              </a:rPr>
              <a:t>     </a:t>
            </a:r>
          </a:p>
          <a:p>
            <a:pPr>
              <a:buNone/>
            </a:pPr>
            <a:r>
              <a:rPr lang="en-US" sz="1800" i="1" dirty="0" smtClean="0">
                <a:latin typeface="Cambria" pitchFamily="18" charset="0"/>
              </a:rPr>
              <a:t>     The bottom line, be careful about any employment practice that could allow your city to view or acquire any genetic information on applicants, employees and their family members.   </a:t>
            </a:r>
            <a:endParaRPr lang="en-US" sz="2000" i="1" dirty="0" smtClean="0">
              <a:latin typeface="Cambria" pitchFamily="18" charset="0"/>
            </a:endParaRPr>
          </a:p>
          <a:p>
            <a:pPr>
              <a:buFont typeface="Courier New" pitchFamily="49" charset="0"/>
              <a:buChar char="o"/>
            </a:pPr>
            <a:endParaRPr lang="en-US" dirty="0" smtClean="0">
              <a:latin typeface="Cambria" pitchFamily="18" charset="0"/>
            </a:endParaRPr>
          </a:p>
          <a:p>
            <a:endParaRPr lang="en-US" sz="1200" b="1" dirty="0" smtClean="0"/>
          </a:p>
          <a:p>
            <a:endParaRPr lang="en-US" sz="1200" b="1" dirty="0" smtClean="0"/>
          </a:p>
          <a:p>
            <a:endParaRPr lang="en-US" sz="1200" b="1" dirty="0" smtClean="0"/>
          </a:p>
          <a:p>
            <a:endParaRPr lang="en-US" sz="1200" b="1" dirty="0" smtClean="0"/>
          </a:p>
          <a:p>
            <a:r>
              <a:rPr lang="en-US" sz="1200" b="1" dirty="0" smtClean="0"/>
              <a:t> </a:t>
            </a:r>
            <a:endParaRPr lang="en-US" sz="1200" dirty="0" smtClean="0"/>
          </a:p>
          <a:p>
            <a:pPr>
              <a:buFont typeface="Courier New" pitchFamily="49" charset="0"/>
              <a:buChar char="o"/>
            </a:pPr>
            <a:endParaRPr lang="en-US" sz="1200" dirty="0"/>
          </a:p>
        </p:txBody>
      </p:sp>
      <p:pic>
        <p:nvPicPr>
          <p:cNvPr id="15362" name="Picture 2" descr="http://t0.gstatic.com/images?q=tbn:KrwQnylmkvmAvM:http://www.geneticfairness.org/images/gina_logo.gif&amp;t=1"/>
          <p:cNvPicPr>
            <a:picLocks noChangeAspect="1" noChangeArrowheads="1"/>
          </p:cNvPicPr>
          <p:nvPr/>
        </p:nvPicPr>
        <p:blipFill>
          <a:blip r:embed="rId3" cstate="print"/>
          <a:srcRect/>
          <a:stretch>
            <a:fillRect/>
          </a:stretch>
        </p:blipFill>
        <p:spPr bwMode="auto">
          <a:xfrm>
            <a:off x="5364088" y="404664"/>
            <a:ext cx="1800200" cy="108012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Disparate impact claims </a:t>
            </a:r>
            <a:endParaRPr lang="en-US" b="1" cap="none" dirty="0">
              <a:latin typeface="Cambria" pitchFamily="18" charset="0"/>
            </a:endParaRPr>
          </a:p>
        </p:txBody>
      </p:sp>
      <p:sp>
        <p:nvSpPr>
          <p:cNvPr id="3" name="Content Placeholder 2"/>
          <p:cNvSpPr>
            <a:spLocks noGrp="1"/>
          </p:cNvSpPr>
          <p:nvPr>
            <p:ph sz="quarter" idx="1"/>
          </p:nvPr>
        </p:nvSpPr>
        <p:spPr/>
        <p:txBody>
          <a:bodyPr/>
          <a:lstStyle/>
          <a:p>
            <a:r>
              <a:rPr lang="en-US" dirty="0" smtClean="0">
                <a:latin typeface="Cambria" pitchFamily="18" charset="0"/>
              </a:rPr>
              <a:t>An April 2010 chart at Mashable.com shows that the populations on Facebook are not equivalent to those in the general US population. </a:t>
            </a:r>
          </a:p>
          <a:p>
            <a:pPr>
              <a:buNone/>
            </a:pPr>
            <a:endParaRPr lang="en-US" dirty="0" smtClean="0">
              <a:latin typeface="Cambria" pitchFamily="18" charset="0"/>
            </a:endParaRPr>
          </a:p>
          <a:p>
            <a:r>
              <a:rPr lang="en-US" dirty="0" smtClean="0">
                <a:latin typeface="Cambria" pitchFamily="18" charset="0"/>
              </a:rPr>
              <a:t>There are proportionately more Asians, Blacks, and Latinos on Facebook than in the general population, but fewer Whites.  </a:t>
            </a:r>
          </a:p>
          <a:p>
            <a:pPr>
              <a:buNone/>
            </a:pPr>
            <a:endParaRPr lang="en-US" dirty="0" smtClean="0">
              <a:latin typeface="Cambria" pitchFamily="18" charset="0"/>
            </a:endParaRPr>
          </a:p>
          <a:p>
            <a:r>
              <a:rPr lang="en-US" dirty="0" smtClean="0">
                <a:latin typeface="Cambria" pitchFamily="18" charset="0"/>
              </a:rPr>
              <a:t>If 70% of recruiters are rejecting candidates based on social media this could lead to minorities being more negatively affected by the use of social media in the recruitment process.</a:t>
            </a:r>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Therein lies the problem </a:t>
            </a:r>
            <a:endParaRPr lang="en-US" b="1" cap="none" dirty="0">
              <a:latin typeface="Cambria" pitchFamily="18" charset="0"/>
            </a:endParaRPr>
          </a:p>
        </p:txBody>
      </p:sp>
      <p:sp>
        <p:nvSpPr>
          <p:cNvPr id="3" name="Content Placeholder 2"/>
          <p:cNvSpPr>
            <a:spLocks noGrp="1"/>
          </p:cNvSpPr>
          <p:nvPr>
            <p:ph sz="quarter" idx="1"/>
          </p:nvPr>
        </p:nvSpPr>
        <p:spPr/>
        <p:txBody>
          <a:bodyPr/>
          <a:lstStyle/>
          <a:p>
            <a:endParaRPr lang="en-US" dirty="0" smtClean="0"/>
          </a:p>
          <a:p>
            <a:pPr>
              <a:buNone/>
            </a:pPr>
            <a:r>
              <a:rPr lang="en-US" dirty="0" smtClean="0"/>
              <a:t>   </a:t>
            </a:r>
            <a:r>
              <a:rPr lang="en-US" dirty="0" smtClean="0">
                <a:latin typeface="Cambria" pitchFamily="18" charset="0"/>
              </a:rPr>
              <a:t>While an employer simply viewing an applicant’s information may not inherently lead to discrimination, employers who  make adverse employment decisions and have also viewed the applicant's social networking profile – (whether or not they factored in any information) - may find themselves subject to a discrimination claim.</a:t>
            </a:r>
          </a:p>
          <a:p>
            <a:pPr>
              <a:buNone/>
            </a:pPr>
            <a:endParaRPr lang="en-US" dirty="0" smtClean="0">
              <a:latin typeface="Cambria" pitchFamily="18" charset="0"/>
            </a:endParaRPr>
          </a:p>
          <a:p>
            <a:pPr>
              <a:buNone/>
            </a:pPr>
            <a:r>
              <a:rPr lang="en-US" dirty="0" smtClean="0">
                <a:latin typeface="Cambria" pitchFamily="18" charset="0"/>
              </a:rPr>
              <a:t>    </a:t>
            </a:r>
            <a:r>
              <a:rPr lang="en-US" b="1" dirty="0" smtClean="0">
                <a:latin typeface="Cambria" pitchFamily="18" charset="0"/>
              </a:rPr>
              <a:t>Are you prepared to defend a claim?</a:t>
            </a:r>
            <a:endParaRPr lang="en-US" b="1" dirty="0">
              <a:latin typeface="Cambria" pitchFamily="18" charset="0"/>
            </a:endParaRPr>
          </a:p>
        </p:txBody>
      </p:sp>
      <p:pic>
        <p:nvPicPr>
          <p:cNvPr id="23558" name="Picture 6" descr="http://farm4.static.flickr.com/3078/2564161745_1e4753a841.jpg"/>
          <p:cNvPicPr>
            <a:picLocks noChangeAspect="1" noChangeArrowheads="1"/>
          </p:cNvPicPr>
          <p:nvPr/>
        </p:nvPicPr>
        <p:blipFill>
          <a:blip r:embed="rId3" cstate="print"/>
          <a:srcRect/>
          <a:stretch>
            <a:fillRect/>
          </a:stretch>
        </p:blipFill>
        <p:spPr bwMode="auto">
          <a:xfrm>
            <a:off x="5580112" y="332656"/>
            <a:ext cx="2016224" cy="158417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lIns="91440" tIns="45720" rIns="91440" bIns="45720" numCol="1" anchorCtr="0" compatLnSpc="1">
            <a:prstTxWarp prst="textNoShape">
              <a:avLst/>
            </a:prstTxWarp>
          </a:bodyPr>
          <a:lstStyle/>
          <a:p>
            <a:r>
              <a:rPr lang="en-US" b="1" cap="none" dirty="0" smtClean="0">
                <a:latin typeface="Cambria" charset="0"/>
              </a:rPr>
              <a:t>Reasons why candidates are not hired </a:t>
            </a:r>
          </a:p>
        </p:txBody>
      </p:sp>
      <p:sp>
        <p:nvSpPr>
          <p:cNvPr id="29698" name="Content Placeholder 2"/>
          <p:cNvSpPr>
            <a:spLocks noGrp="1"/>
          </p:cNvSpPr>
          <p:nvPr>
            <p:ph sz="quarter" idx="1"/>
          </p:nvPr>
        </p:nvSpPr>
        <p:spPr>
          <a:xfrm>
            <a:off x="457200" y="1600200"/>
            <a:ext cx="7467600" cy="4873625"/>
          </a:xfrm>
          <a:ln>
            <a:solidFill>
              <a:schemeClr val="accent1"/>
            </a:solidFill>
          </a:ln>
        </p:spPr>
        <p:txBody>
          <a:bodyPr/>
          <a:lstStyle/>
          <a:p>
            <a:pPr>
              <a:buNone/>
            </a:pPr>
            <a:r>
              <a:rPr lang="en-US" dirty="0" smtClean="0">
                <a:latin typeface="Cambria" charset="0"/>
              </a:rPr>
              <a:t>         </a:t>
            </a:r>
          </a:p>
          <a:p>
            <a:pPr>
              <a:buFont typeface="Courier New" pitchFamily="49" charset="0"/>
              <a:buChar char="o"/>
            </a:pPr>
            <a:r>
              <a:rPr lang="en-US" dirty="0" smtClean="0">
                <a:latin typeface="Cambria" pitchFamily="18" charset="0"/>
              </a:rPr>
              <a:t>35% of employers surveyed found content that caused them NOT to hire someone for: </a:t>
            </a:r>
          </a:p>
          <a:p>
            <a:pPr>
              <a:buFont typeface="Courier New" pitchFamily="49" charset="0"/>
              <a:buChar char="o"/>
            </a:pPr>
            <a:endParaRPr lang="en-US" dirty="0" smtClean="0">
              <a:latin typeface="Cambria" pitchFamily="18" charset="0"/>
            </a:endParaRPr>
          </a:p>
          <a:p>
            <a:pPr>
              <a:buFont typeface="Courier New" pitchFamily="49" charset="0"/>
              <a:buChar char="o"/>
            </a:pPr>
            <a:r>
              <a:rPr lang="en-US" dirty="0" smtClean="0">
                <a:latin typeface="Cambria" pitchFamily="18" charset="0"/>
              </a:rPr>
              <a:t> Inappropriate photos </a:t>
            </a:r>
          </a:p>
          <a:p>
            <a:pPr>
              <a:buFont typeface="Courier New" pitchFamily="49" charset="0"/>
              <a:buChar char="o"/>
            </a:pPr>
            <a:r>
              <a:rPr lang="en-US" dirty="0" smtClean="0">
                <a:latin typeface="Cambria" pitchFamily="18" charset="0"/>
              </a:rPr>
              <a:t> Poor communication skills</a:t>
            </a:r>
          </a:p>
          <a:p>
            <a:pPr>
              <a:buFont typeface="Courier New" pitchFamily="49" charset="0"/>
              <a:buChar char="o"/>
            </a:pPr>
            <a:r>
              <a:rPr lang="en-US" dirty="0" smtClean="0">
                <a:latin typeface="Cambria" pitchFamily="18" charset="0"/>
              </a:rPr>
              <a:t> Questionable judgment </a:t>
            </a:r>
          </a:p>
          <a:p>
            <a:pPr>
              <a:buFont typeface="Courier New" pitchFamily="49" charset="0"/>
              <a:buChar char="o"/>
            </a:pPr>
            <a:r>
              <a:rPr lang="en-US" dirty="0" smtClean="0">
                <a:latin typeface="Cambria" pitchFamily="18" charset="0"/>
              </a:rPr>
              <a:t> Lack of professionalism</a:t>
            </a:r>
          </a:p>
          <a:p>
            <a:pPr>
              <a:buFont typeface="Courier New" pitchFamily="49" charset="0"/>
              <a:buChar char="o"/>
            </a:pPr>
            <a:r>
              <a:rPr lang="en-US" dirty="0" smtClean="0">
                <a:latin typeface="Cambria" pitchFamily="18" charset="0"/>
              </a:rPr>
              <a:t> Dishonesty (credentials)</a:t>
            </a:r>
          </a:p>
          <a:p>
            <a:pPr>
              <a:buFont typeface="Courier New" pitchFamily="49" charset="0"/>
              <a:buChar char="o"/>
            </a:pPr>
            <a:r>
              <a:rPr lang="en-US" dirty="0" smtClean="0">
                <a:latin typeface="Cambria" pitchFamily="18" charset="0"/>
              </a:rPr>
              <a:t> Badmouthing employers </a:t>
            </a:r>
          </a:p>
          <a:p>
            <a:pPr>
              <a:buNone/>
            </a:pPr>
            <a:endParaRPr lang="en-US" dirty="0" smtClean="0">
              <a:latin typeface="Cambria" pitchFamily="18" charset="0"/>
            </a:endParaRPr>
          </a:p>
          <a:p>
            <a:endParaRPr lang="en-US" dirty="0" smtClean="0">
              <a:latin typeface="Cambria" charset="0"/>
            </a:endParaRPr>
          </a:p>
        </p:txBody>
      </p:sp>
      <p:pic>
        <p:nvPicPr>
          <p:cNvPr id="17410" name="Picture 2" descr="http://t0.gstatic.com/images?q=tbn:ANd9GcRqY4W5gGMdBu6VdzZ1RvfwrGy-fnY7W6QxU39gnafDdsh1LV_23Q"/>
          <p:cNvPicPr>
            <a:picLocks noChangeAspect="1" noChangeArrowheads="1"/>
          </p:cNvPicPr>
          <p:nvPr/>
        </p:nvPicPr>
        <p:blipFill>
          <a:blip r:embed="rId3" cstate="print"/>
          <a:srcRect/>
          <a:stretch>
            <a:fillRect/>
          </a:stretch>
        </p:blipFill>
        <p:spPr bwMode="auto">
          <a:xfrm>
            <a:off x="5436096" y="3212976"/>
            <a:ext cx="2124075" cy="21526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467600" cy="1143000"/>
          </a:xfrm>
        </p:spPr>
        <p:txBody>
          <a:bodyPr/>
          <a:lstStyle/>
          <a:p>
            <a:r>
              <a:rPr lang="en-US" b="1" cap="none" dirty="0" smtClean="0">
                <a:latin typeface="Cambria" pitchFamily="18" charset="0"/>
              </a:rPr>
              <a:t>On the flip side </a:t>
            </a:r>
            <a:endParaRPr lang="en-US" b="1" cap="none" dirty="0">
              <a:latin typeface="Cambria" pitchFamily="18" charset="0"/>
            </a:endParaRPr>
          </a:p>
        </p:txBody>
      </p:sp>
      <p:sp>
        <p:nvSpPr>
          <p:cNvPr id="3" name="Content Placeholder 2"/>
          <p:cNvSpPr>
            <a:spLocks noGrp="1"/>
          </p:cNvSpPr>
          <p:nvPr>
            <p:ph sz="quarter" idx="1"/>
          </p:nvPr>
        </p:nvSpPr>
        <p:spPr/>
        <p:txBody>
          <a:bodyPr/>
          <a:lstStyle/>
          <a:p>
            <a:endParaRPr lang="en-US" dirty="0" smtClean="0"/>
          </a:p>
          <a:p>
            <a:pPr>
              <a:buNone/>
            </a:pPr>
            <a:r>
              <a:rPr lang="en-US" dirty="0" smtClean="0">
                <a:latin typeface="Cambria" pitchFamily="18" charset="0"/>
              </a:rPr>
              <a:t>18% of employers say the information encouraged</a:t>
            </a:r>
          </a:p>
          <a:p>
            <a:pPr>
              <a:buNone/>
            </a:pPr>
            <a:r>
              <a:rPr lang="en-US" dirty="0" smtClean="0">
                <a:latin typeface="Cambria" pitchFamily="18" charset="0"/>
              </a:rPr>
              <a:t>them to hire someone. </a:t>
            </a:r>
          </a:p>
          <a:p>
            <a:endParaRPr lang="en-US" dirty="0" smtClean="0">
              <a:latin typeface="Cambria" pitchFamily="18" charset="0"/>
            </a:endParaRPr>
          </a:p>
          <a:p>
            <a:r>
              <a:rPr lang="en-US" sz="2000" dirty="0" smtClean="0">
                <a:latin typeface="Cambria" pitchFamily="18" charset="0"/>
              </a:rPr>
              <a:t>Profile provided a good feel for personality and fit (50%)</a:t>
            </a:r>
          </a:p>
          <a:p>
            <a:r>
              <a:rPr lang="en-US" sz="2000" dirty="0" smtClean="0">
                <a:latin typeface="Cambria" pitchFamily="18" charset="0"/>
              </a:rPr>
              <a:t>Profile supported resume info (39%) </a:t>
            </a:r>
          </a:p>
          <a:p>
            <a:r>
              <a:rPr lang="en-US" sz="2000" dirty="0" smtClean="0">
                <a:latin typeface="Cambria" pitchFamily="18" charset="0"/>
              </a:rPr>
              <a:t>Candidate was creative (38%) </a:t>
            </a:r>
          </a:p>
          <a:p>
            <a:r>
              <a:rPr lang="en-US" sz="2000" dirty="0" smtClean="0">
                <a:latin typeface="Cambria" pitchFamily="18" charset="0"/>
              </a:rPr>
              <a:t>Candidate showed good communication skills (35%)</a:t>
            </a:r>
          </a:p>
          <a:p>
            <a:r>
              <a:rPr lang="en-US" sz="2000" dirty="0" smtClean="0">
                <a:latin typeface="Cambria" pitchFamily="18" charset="0"/>
              </a:rPr>
              <a:t>Candidate was well-rounded (33%) </a:t>
            </a:r>
          </a:p>
          <a:p>
            <a:r>
              <a:rPr lang="en-US" sz="2000" dirty="0" smtClean="0">
                <a:latin typeface="Cambria" pitchFamily="18" charset="0"/>
              </a:rPr>
              <a:t>Other people posted good references (19%) </a:t>
            </a:r>
          </a:p>
          <a:p>
            <a:r>
              <a:rPr lang="en-US" sz="2000" dirty="0" smtClean="0">
                <a:latin typeface="Cambria" pitchFamily="18" charset="0"/>
              </a:rPr>
              <a:t>Candidate received awards and accolades (15%)</a:t>
            </a:r>
            <a:endParaRPr lang="en-US" sz="2000" dirty="0">
              <a:latin typeface="Cambria"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764704"/>
            <a:ext cx="244827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Expectation of privacy </a:t>
            </a:r>
            <a:endParaRPr lang="en-US" b="1" cap="none" dirty="0">
              <a:latin typeface="Cambria" pitchFamily="18" charset="0"/>
            </a:endParaRPr>
          </a:p>
        </p:txBody>
      </p:sp>
      <p:sp>
        <p:nvSpPr>
          <p:cNvPr id="3" name="Content Placeholder 2"/>
          <p:cNvSpPr>
            <a:spLocks noGrp="1"/>
          </p:cNvSpPr>
          <p:nvPr>
            <p:ph sz="quarter" idx="1"/>
          </p:nvPr>
        </p:nvSpPr>
        <p:spPr/>
        <p:txBody>
          <a:bodyPr/>
          <a:lstStyle/>
          <a:p>
            <a:endParaRPr lang="en-US" dirty="0" smtClean="0">
              <a:latin typeface="Cambria" pitchFamily="18" charset="0"/>
            </a:endParaRPr>
          </a:p>
          <a:p>
            <a:r>
              <a:rPr lang="en-US" dirty="0" smtClean="0">
                <a:latin typeface="Cambria" pitchFamily="18" charset="0"/>
              </a:rPr>
              <a:t>If profile is set to private, there is a reasonable expectation of privacy </a:t>
            </a:r>
          </a:p>
          <a:p>
            <a:r>
              <a:rPr lang="en-US" dirty="0" smtClean="0">
                <a:latin typeface="Cambria" pitchFamily="18" charset="0"/>
              </a:rPr>
              <a:t>Courts are not tolerant of an employer spying on employees and or breaking terms of use and illegally or unethically obtaining information </a:t>
            </a:r>
          </a:p>
          <a:p>
            <a:r>
              <a:rPr lang="en-US" dirty="0" smtClean="0">
                <a:latin typeface="Cambria" pitchFamily="18" charset="0"/>
              </a:rPr>
              <a:t>First Amendment provides freedom of speech </a:t>
            </a:r>
          </a:p>
          <a:p>
            <a:r>
              <a:rPr lang="en-US" dirty="0" smtClean="0">
                <a:latin typeface="Cambria" pitchFamily="18" charset="0"/>
              </a:rPr>
              <a:t>Higher expectation with younger workers  </a:t>
            </a:r>
          </a:p>
          <a:p>
            <a:r>
              <a:rPr lang="en-US" dirty="0" smtClean="0">
                <a:latin typeface="Cambria" pitchFamily="18" charset="0"/>
              </a:rPr>
              <a:t>Generation Y outnumbers Boomers by 1.3 M- they do not know a life without social media and they are the face of the next line of managers </a:t>
            </a:r>
          </a:p>
          <a:p>
            <a:endParaRPr lang="en-US" dirty="0" smtClean="0">
              <a:latin typeface="Cambria" pitchFamily="18" charset="0"/>
            </a:endParaRPr>
          </a:p>
          <a:p>
            <a:endParaRPr lang="en-US" dirty="0"/>
          </a:p>
        </p:txBody>
      </p:sp>
      <p:pic>
        <p:nvPicPr>
          <p:cNvPr id="4" name="Picture 8" descr="http://globalevangelists.s3.amazonaws.com/postimages/training/wordpress/privacy-settings/privacy-settings-thumb.jpg"/>
          <p:cNvPicPr>
            <a:picLocks noChangeAspect="1" noChangeArrowheads="1"/>
          </p:cNvPicPr>
          <p:nvPr/>
        </p:nvPicPr>
        <p:blipFill>
          <a:blip r:embed="rId3" cstate="print"/>
          <a:srcRect/>
          <a:stretch>
            <a:fillRect/>
          </a:stretch>
        </p:blipFill>
        <p:spPr bwMode="auto">
          <a:xfrm>
            <a:off x="6876256" y="404664"/>
            <a:ext cx="1368152" cy="158417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pPr fontAlgn="auto">
              <a:spcAft>
                <a:spcPts val="0"/>
              </a:spcAft>
              <a:defRPr/>
            </a:pPr>
            <a:r>
              <a:rPr lang="en-US" b="1" cap="none" dirty="0" smtClean="0">
                <a:latin typeface="Cambria" pitchFamily="18" charset="0"/>
                <a:ea typeface="+mj-ea"/>
                <a:cs typeface="+mj-cs"/>
              </a:rPr>
              <a:t>Disciplining employees </a:t>
            </a:r>
            <a:br>
              <a:rPr lang="en-US" b="1" cap="none" dirty="0" smtClean="0">
                <a:latin typeface="Cambria" pitchFamily="18" charset="0"/>
                <a:ea typeface="+mj-ea"/>
                <a:cs typeface="+mj-cs"/>
              </a:rPr>
            </a:br>
            <a:r>
              <a:rPr lang="en-US" b="1" cap="none" dirty="0" smtClean="0">
                <a:latin typeface="Cambria" pitchFamily="18" charset="0"/>
                <a:ea typeface="+mj-ea"/>
                <a:cs typeface="+mj-cs"/>
              </a:rPr>
              <a:t> for social media use </a:t>
            </a:r>
            <a:endParaRPr lang="en-US" b="1" cap="none" dirty="0">
              <a:latin typeface="Cambria" pitchFamily="18" charset="0"/>
              <a:ea typeface="+mj-ea"/>
              <a:cs typeface="+mj-cs"/>
            </a:endParaRPr>
          </a:p>
        </p:txBody>
      </p:sp>
      <p:sp>
        <p:nvSpPr>
          <p:cNvPr id="39938" name="Content Placeholder 2"/>
          <p:cNvSpPr>
            <a:spLocks noGrp="1"/>
          </p:cNvSpPr>
          <p:nvPr>
            <p:ph sz="quarter" idx="1"/>
          </p:nvPr>
        </p:nvSpPr>
        <p:spPr>
          <a:xfrm>
            <a:off x="457200" y="1600200"/>
            <a:ext cx="7467600" cy="4873625"/>
          </a:xfrm>
        </p:spPr>
        <p:txBody>
          <a:bodyPr/>
          <a:lstStyle/>
          <a:p>
            <a:endParaRPr lang="en-US" dirty="0" smtClean="0">
              <a:latin typeface="Cambria" pitchFamily="18" charset="0"/>
            </a:endParaRPr>
          </a:p>
          <a:p>
            <a:pPr>
              <a:buFont typeface="Courier New" pitchFamily="49" charset="0"/>
              <a:buChar char="o"/>
            </a:pPr>
            <a:r>
              <a:rPr lang="en-US" dirty="0" smtClean="0">
                <a:latin typeface="Cambria" pitchFamily="18" charset="0"/>
              </a:rPr>
              <a:t>On the clock or off? </a:t>
            </a:r>
          </a:p>
          <a:p>
            <a:pPr>
              <a:buFont typeface="Courier New" pitchFamily="49" charset="0"/>
              <a:buChar char="o"/>
            </a:pPr>
            <a:r>
              <a:rPr lang="en-US" dirty="0" smtClean="0">
                <a:latin typeface="Cambria" pitchFamily="18" charset="0"/>
              </a:rPr>
              <a:t>Employment related? </a:t>
            </a:r>
          </a:p>
          <a:p>
            <a:pPr>
              <a:buFont typeface="Courier New" pitchFamily="49" charset="0"/>
              <a:buChar char="o"/>
            </a:pPr>
            <a:r>
              <a:rPr lang="en-US" dirty="0" smtClean="0">
                <a:latin typeface="Cambria" pitchFamily="18" charset="0"/>
              </a:rPr>
              <a:t>Fact or Fiction </a:t>
            </a:r>
          </a:p>
          <a:p>
            <a:pPr>
              <a:buFont typeface="Courier New" pitchFamily="49" charset="0"/>
              <a:buChar char="o"/>
            </a:pPr>
            <a:r>
              <a:rPr lang="en-US" dirty="0" smtClean="0">
                <a:latin typeface="Cambria" pitchFamily="18" charset="0"/>
              </a:rPr>
              <a:t>Policy violation? </a:t>
            </a:r>
          </a:p>
          <a:p>
            <a:pPr>
              <a:buFont typeface="Courier New" pitchFamily="49" charset="0"/>
              <a:buChar char="o"/>
            </a:pPr>
            <a:r>
              <a:rPr lang="en-US" dirty="0" smtClean="0">
                <a:latin typeface="Cambria" pitchFamily="18" charset="0"/>
              </a:rPr>
              <a:t>Legal violation?</a:t>
            </a:r>
          </a:p>
          <a:p>
            <a:pPr>
              <a:buFont typeface="Courier New" pitchFamily="49" charset="0"/>
              <a:buChar char="o"/>
            </a:pPr>
            <a:r>
              <a:rPr lang="en-US" dirty="0" smtClean="0">
                <a:latin typeface="Cambria" pitchFamily="18" charset="0"/>
              </a:rPr>
              <a:t>How did employer obtain the </a:t>
            </a:r>
          </a:p>
          <a:p>
            <a:pPr marL="0" indent="0">
              <a:buNone/>
            </a:pPr>
            <a:r>
              <a:rPr lang="en-US" dirty="0" smtClean="0">
                <a:latin typeface="Cambria" pitchFamily="18" charset="0"/>
              </a:rPr>
              <a:t>      information?</a:t>
            </a:r>
          </a:p>
          <a:p>
            <a:pPr>
              <a:buFont typeface="Courier New" pitchFamily="49" charset="0"/>
              <a:buChar char="o"/>
            </a:pPr>
            <a:r>
              <a:rPr lang="en-US" dirty="0" smtClean="0">
                <a:latin typeface="Cambria" pitchFamily="18" charset="0"/>
              </a:rPr>
              <a:t>Workers’ Compensation  </a:t>
            </a:r>
          </a:p>
          <a:p>
            <a:pPr>
              <a:buFont typeface="Courier New" pitchFamily="49" charset="0"/>
              <a:buChar char="o"/>
            </a:pPr>
            <a:endParaRPr lang="en-US" dirty="0" smtClean="0">
              <a:latin typeface="Cambria" pitchFamily="18" charset="0"/>
            </a:endParaRPr>
          </a:p>
          <a:p>
            <a:pPr>
              <a:buNone/>
            </a:pPr>
            <a:endParaRPr lang="en-US" dirty="0" smtClean="0"/>
          </a:p>
          <a:p>
            <a:pPr>
              <a:buNone/>
            </a:pPr>
            <a:endParaRPr lang="en-US" dirty="0" smtClean="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379" y="908720"/>
            <a:ext cx="4317057"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118" y="3933056"/>
            <a:ext cx="34575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cap="none" dirty="0" smtClean="0">
                <a:latin typeface="Cambria" pitchFamily="18" charset="0"/>
                <a:ea typeface="+mj-ea"/>
                <a:cs typeface="+mj-cs"/>
              </a:rPr>
              <a:t>Bozeman, Montana</a:t>
            </a:r>
            <a:endParaRPr lang="en-US" b="1" cap="none" dirty="0">
              <a:latin typeface="Cambria" pitchFamily="18" charset="0"/>
              <a:ea typeface="+mj-ea"/>
              <a:cs typeface="+mj-cs"/>
            </a:endParaRPr>
          </a:p>
        </p:txBody>
      </p:sp>
      <p:sp>
        <p:nvSpPr>
          <p:cNvPr id="40962" name="Content Placeholder 2"/>
          <p:cNvSpPr>
            <a:spLocks noGrp="1"/>
          </p:cNvSpPr>
          <p:nvPr>
            <p:ph sz="quarter" idx="1"/>
          </p:nvPr>
        </p:nvSpPr>
        <p:spPr>
          <a:xfrm>
            <a:off x="457200" y="1600200"/>
            <a:ext cx="7467600" cy="4873625"/>
          </a:xfrm>
        </p:spPr>
        <p:txBody>
          <a:bodyPr/>
          <a:lstStyle/>
          <a:p>
            <a:pPr>
              <a:buFont typeface="Wingdings" charset="2"/>
              <a:buNone/>
            </a:pPr>
            <a:endParaRPr lang="en-US" dirty="0" smtClean="0">
              <a:latin typeface="Cambria" charset="0"/>
            </a:endParaRPr>
          </a:p>
          <a:p>
            <a:pPr>
              <a:buFont typeface="Wingdings" charset="2"/>
              <a:buNone/>
            </a:pPr>
            <a:r>
              <a:rPr lang="en-US" dirty="0" smtClean="0">
                <a:latin typeface="Cambria" charset="0"/>
              </a:rPr>
              <a:t>    The city started requiring applicants to submit a list social networking  User names and Passwords so they could conduct a background check.  </a:t>
            </a:r>
          </a:p>
          <a:p>
            <a:pPr>
              <a:buFont typeface="Wingdings" charset="2"/>
              <a:buNone/>
            </a:pPr>
            <a:endParaRPr lang="en-US" dirty="0" smtClean="0">
              <a:latin typeface="Cambria" charset="0"/>
            </a:endParaRPr>
          </a:p>
          <a:p>
            <a:r>
              <a:rPr lang="en-US" dirty="0" smtClean="0">
                <a:latin typeface="Cambria" charset="0"/>
              </a:rPr>
              <a:t>Dangerous practice.  Don’t do it. </a:t>
            </a:r>
          </a:p>
          <a:p>
            <a:endParaRPr lang="en-US" dirty="0" smtClean="0">
              <a:latin typeface="Cambria" charset="0"/>
            </a:endParaRPr>
          </a:p>
          <a:p>
            <a:r>
              <a:rPr lang="en-US" dirty="0" smtClean="0">
                <a:latin typeface="Cambria" charset="0"/>
              </a:rPr>
              <a:t>  Never try to obtain access through</a:t>
            </a:r>
          </a:p>
          <a:p>
            <a:pPr>
              <a:buNone/>
            </a:pPr>
            <a:r>
              <a:rPr lang="en-US" dirty="0" smtClean="0">
                <a:latin typeface="Cambria" charset="0"/>
              </a:rPr>
              <a:t>      a backdoor or by setting up a fake</a:t>
            </a:r>
          </a:p>
          <a:p>
            <a:pPr>
              <a:buNone/>
            </a:pPr>
            <a:r>
              <a:rPr lang="en-US" dirty="0" smtClean="0">
                <a:latin typeface="Cambria" charset="0"/>
              </a:rPr>
              <a:t>      profile.  </a:t>
            </a:r>
          </a:p>
          <a:p>
            <a:endParaRPr lang="en-US" dirty="0" smtClean="0">
              <a:latin typeface="Cambria" charset="0"/>
            </a:endParaRPr>
          </a:p>
          <a:p>
            <a:endParaRPr lang="en-US" dirty="0" smtClean="0">
              <a:latin typeface="Cambria" charset="0"/>
            </a:endParaRPr>
          </a:p>
        </p:txBody>
      </p:sp>
      <p:sp>
        <p:nvSpPr>
          <p:cNvPr id="2050" name="AutoShape 2" descr="data:image/jpg;base64,/9j/4AAQSkZJRgABAQAAAQABAAD/2wCEAAkGBhQQEBQUDxQUDw8PEA8OEBAUFRAVEA4PFBQVGBYSFBUXICYeFxkjGRQUHy8gIyc1LSwwFR8xQTAqNSYtLiwBCQoKDgwOGQ8PGSskHyQyNSwpKy0xNS4vNTUpLCopNTQsLCwsLCwpKikpKSwpLy41KSw1LiwsLykxKSo1LzMwNf/AABEIAI4AjgMBIgACEQEDEQH/xAAcAAACAwEBAQEAAAAAAAAAAAAABwEFBgQIAgP/xABHEAABAwIBBggKBwcEAwAAAAABAAIDBBEFBgcSITFRF0FTYXOSk9ETFRYyNDVUcbGzFCJSgZGhsggjQmJyosEkM7TSJWOC/8QAGgEAAQUBAAAAAAAAAAAAAAAAAAIDBAUGAf/EADIRAAEDAQMICgMBAQAAAAAAAAEAAgMEBRFREhQhM1JxkbEGEzEyNEGBocHRFWHwQiL/2gAMAwEAAhEDEQA/AHOhAXBV4/TRO0ZZ4o3ja1z2hw94vcLhIHalNY55uaL13osqryso/aYeu1HlZR+0w9dq5ltxTmby7B4FWtkWVV5WUntMPXajyspPaYeu1GW3FGby7B4FWqFU+VlJ7TD12o8rKP2mHrtRltxRm8uweBVqVKqfKyk9ph67UeVlJ7TD12oy24ozeXYPAq2RZVXlZSe0w9dqPKyj9ph67UZbcUZvLsHgVaFFlV+VlJ7TD12qPKyk9ph67UZbcUZvLsHgVaIVV5WUntMPXajyrpPaYeu1GW3FGby7B4FWqFy0WKRT38DIyW23Qc1xHvA1hdSUDemnNLTcQsxnFx19LR/uiWyTvEIeNrG2JcRuNha/OkuTfbtOs85TTzv+jwdO75bkq1WVJJfctxYcbW0ocBpJN/JCExsDzXxVFNFK6aRpljbIWhrCATxC67eB+Hl5erGkineRfcnXWxStcWl2kfopWITT4H4eXl6saOB+Hl5erGu5tJgk/mqTaPApWITT4H4eXl6saOCCHl5erGjNpMEfmqTaPApWITT4H4eXl6sangfh5eXqxozaTBH5qk2jwKVaE0+B+Hl5erGjgfh5eXqxozaTBH5qk2jwKViE0+B+Hl5erGuLF829JSxGSeqkYwah9WMue77LRxlcNO8aSlNtilcQ1pJJ/R+kuUL7m0dI6F9C50dK2lo8V7arr4TCtQuihrnwSNkhcWSMN2uHwO8HjCfmD4h9Ip4pbW8NEyS24kax+K8+BPbIz1fTdBH8FMpCbyFmukDG9Wx92m+5ZzO/6PB07vluSrTUzvn/AE8HTu+W5KtN1OsKnWL4RvrzT7yP9X03QMVwqfI8/wDj6boGK4VkzuhYqp1z955oQhCUmEIQTYXOob+JZnGc5WHUlxNVRF4veOM+FkvuIjvY++yELTISgxn9oqBtxSU0kx2B8rmxs99hpE/ksJjGfHEp7hkjKVp4oWAOt/W/Sd+BQhelqioZG0ukc2Ng1lz3Na0DnJ1BY/F88GGU1wagTuF/qwAya/6x9X815lxHF5qh2lUSyTu3yPc8j3XOpd2DZPmWz5Ltj2gfxP8AduHOkueGC8p+CnkneGRi8p4Yfn0ine/QpZWxMYSyRzm3kluLMLRcNFiTe5tbZrWOxzH5ayUyTuvtDGDzI2/ZaP8AO0qriiDQA0BrQLADYF2YdhslRII4WmSR2wDiHGSeIc5VZLM6Q3DsW3obOiom5btLvM/WAXPHGXEBoLnOIAABJJOwADaVoMbyOfR0scs5tLNJo+CFv3bdG/1j9rmGxMjJDIeOhAe+0tURrkt9WO+1sYOz37TzbFV53vRoenP6CnM3yWFzu1RBa3XVTIYe7fpOOjy/SVQT2yM9X03QR/BIkJ7ZGer6XoI/gik7xSekGpZv+Cs5nf8AR4Ond8tyVaamd/0eDp3fLclWkVOsKl2L4RvrzT7yP9X03QMXXjGMxUcLpql4ihZbSeQ4gXNhqaCdvMsmMtocLw2hfVNkMU0Yi8JGGu8G8NLgHNJB1gHZ9lRi2VNBjNBUU1NUxPlqIHsiicfBymYDSjAY+xcdNrdl1ZM7oWKqNc/eeapsY/aEoorimimqncRNooz97ru/tWFxnP8AV81xTthpG8Ra3wklud0lx+DQlmQoSkwrXFsqqurJ+lVE01/4XPcWdXzfyVUhCEIUgX2L7ggc9wawFzjsAWuwfAWw2c+zpd/Ez+nn501JK2MaVPoqCSrdc3QPM/3muPBsnLWfONe1se7nd3LQoVdi2NNgFvOkI1N3c7twVaXPmctpHFT2fDf2DzPmf7BdFfiDIW6Tzt81v8Tjzd6d+bGCA4dBPA2zqiMOldtcZAS1zS7cHAiy8sVVU6Vxc86Tj+Q3DcE/v2ecZ8JQzU7jd1NPptG6KYXt12vP/wBKfFAI9PmslaFpvqzkjQzD7TVWDzvejQ9O79BW8WDzvejQ9O79BSp9WU1Zfi49/wAFKoJ7ZGer6XoI/gkSE9cjPV9N0EfwUSk7xWg6Qalm/wCCs7nf9Hg6d3y3JVpqZ3/R4Ond8tyVaRU6wqXYvhG+vNMbLHB/pOTAsLvgp4qpu8eDP1v7C78F56oK10EscrNT4ZGSsO5zHBw/MBetcmaZsuGQRvF2SUojcN7HAtI/AleTcVw8088sL/Oglkidzlji2/5KyZ3QsVU65+881YZaUbYq6YR/7UjxUw7vAztErP7XgfcqRa/LPBpo6PDZ52OjdLSvgs4WLmwyHwbzuvFJGBfiYsglJhC6qDDnzO0WD+px81o3ldGE4K6c382MHW7fzN3lbCmpWxtDWDRaPxJ3k8ZUaacM0DtV1Z1lPqTlv0M57vtfhhuFsgbZutx8552u7hzLsX3DC57g1gLnOIDWgXJJ4gFfVGTVDEweM8SZTuIvJT07mPnH8pc3TI+5v3qE1jpXLUT1MFnxAdmAH9xKwWM5Qhl2Q2c/YXbWs928qlw7BKmsfanhmqXk3Ogx79Z43EDV7ynFkZWYC+tipaKkfUSyl9qiobpNaWMc+9nk7Q3iaNqckMTWANYA1o2NaAGj3AagrKOMRi4LE1dZJVPynncPILzfg+YfEZrGUR0jf/Y8Of1Y7/FNfNxmtGEPfJ9IdPJNGI3t0GsiFiCCNZcSDx6tuxbxCcUNQsHnf9Gh6c/oK3iwed70aHpz+gpmfVlWNl+Lj3/BSqCe2Rnq+l6CP4JEhPbIz1fTdBH8FEpO8VoOkGpZv+Cs5nf9Hg6d3y3JVpqZ3/R4Ond8tyVaRU6wqXYvhG+vNPrI/wBApugZ/lZkZpoZMXmr6jRkie6OSGn2t8NojTfJxEBwuG8e07jp8j/QKboGf5Vu94aCSQAASSdQAHGSrJndCxVRrn7zzWKzs5GyYpRNjpw01EU7JGaRDRokFr7n3G/3JJVubsUjwyeeOaVp/eRQ6RZGfsukNrnmA+8Jp5Z5yS/ShoSQzW19QNRfvEe4fzbTxJeqJNUf5ZxWhs2xr7pagbm/f1xXyxgAAAAAFgBsAXbhWEy1UgjgaXvOs7mt43OPEF35MZJy18loxoRNP7yYj6rOYfadzJyYLk/FRQmOBtri73nz5XW2uP8AjYExFAZNJ7FZ2hacdIMhml2HkN/0vJ2L44+Vxa27IxcaIOt3Fd2/3KruvqXzj7z8V8Kya0NFwWJmmfM8vkN5K2uZr13Se+o/48q9Sry3mZ9d0nvqP+PKvUuidyUml8oU6J51FkIQsFneP+mh6d36Ct4sHnd9Gh6d36CmZ9WVY2X4uPf8FKsJ65Ger6XoI/gkUE9MjfV9N0EfwUSk7xWg6Qalm/4Kz2d/0eDp3fLclWmpnf8AR4Ond8tyVaRU6wqXYvhG+vNPLJ7EI4MLp5JnCONlOwlx+/UN55glxljl5JWkxx3ipQfM/il55Ob+XZ71RV2MyzMjjkdeOBgjjYNTWgcduNx3riARJOXDJHYuUllsikdNJpcSSMBp5qFr8jcgH1hEk14qXbfY+bmZuH834XVxkXm2vozVzdWpzKc7TuMv/X8dyZbW2FgLAagOIDmTkNPf/wBPUK0rZDL4qc6fM/X2vxoqJkMbY4WiONgs1rdg7zzr9ZNh9x+C+kEXVgskSSbyvFE3nH3n4r4Xp52ZDCybmGS51/783eo4D8K5GTt5u9C4vNFLVvieHxPdHI2+i9hLXNuLGxGsaiR96sPK2s9rqe2l716G4EMK5GTt5u9HAfhfIydvN3oQvPPlbWe11HbS96fWYbEZZ8OldPI+Z4rZGh0jnOcG+ChNrniuT+K7OA/C+Rk7ebvWmyZyVp8OidFSNLI3yGYhznPOmWtaTd2vYxupCFbFYPO76ND07v0Fb0rBZ3vRoend+gpmfVlWNl+Lj3/BSrCemRnq+m6BnwSLCemRvq+m6BnwUSk7xWg6Qalm/wCCs9nf9Hg6d3y3JVp75W5PfTqYxXDZARJE47BIL6jzEEj70nqzJWqicWvp5bjjaxzmnnDm3BRUsOXelWJUx5v1ZcAQT7qpXbhOKuppBJG1jpG+aXt0ww/aA2X519eIajkJuzk7keIajkJuzk7lGAcNKu3PicC1xF29aDhSrd8XZjvRwpVu+Lsx3rP+IajkJuzk7keIajkJuzk7k51kmJUPNKLZb7LQcKVbvi7Md6OFKt3xdmO9Z/xDUchN2cncjxDUchN2cncjrJMSjNKLZb7LQcKVbvi7Id6OFKt3xdmO9Z/xDUchN2cncjxDUchN2cncjrJMSjNKLZb7K/4Uq3fF2Y71PClW74uzHes/4hqOQm7OTuR4hqOQm7OTuR1kmJRmlFst9loOFKt3xdmO9RwpVu+Lsx3qg8RVHITdnJ3I8RVHITdnJ3I6yTEozSi2W+yv+FGt3xdmO9VmPZYVFaxrJywtY7Tbos0TpWtvXH4iqOQm7OTuUeIqjkJuzk7lwvkIuN6WynpI3BzWtBG5cQT0yN9X03QR/BKvBMhqmpeAY3wxX+vLI0tDW8eiDrceYfknRSUrYo2RsFmRsbG0bmtFh8FJpWEEkqjt6oje1sbTeb7zcui6lQFIU5ZZTdTdfKlCFN1F0IQhTdRdFkIQhBKFBQhTdF1CEIU3UEoQhCjSRdChCFBUKVBQh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2" name="AutoShape 4" descr="data:image/jpg;base64,/9j/4AAQSkZJRgABAQAAAQABAAD/2wCEAAkGBhQQEBQUDxQUDw8PEA8OEBAUFRAVEA4PFBQVGBYSFBUXICYeFxkjGRQUHy8gIyc1LSwwFR8xQTAqNSYtLiwBCQoKDgwOGQ8PGSskHyQyNSwpKy0xNS4vNTUpLCopNTQsLCwsLCwpKikpKSwpLy41KSw1LiwsLykxKSo1LzMwNf/AABEIAI4AjgMBIgACEQEDEQH/xAAcAAACAwEBAQEAAAAAAAAAAAAABwEFBgQIAgP/xABHEAABAwIBBggKBwcEAwAAAAABAAIDBBEFBgcSITFRF0FTYXOSk9ETFRYyNDVUcbGzFCJSgZGhsggjQmJyosEkM7TSJWOC/8QAGgEAAQUBAAAAAAAAAAAAAAAAAAIDBAUGAf/EADIRAAEDAQMICgMBAQAAAAAAAAEAAgMEBRFREhQhM1JxkbEGEzEyNEGBocHRFWHwQiL/2gAMAwEAAhEDEQA/AHOhAXBV4/TRO0ZZ4o3ja1z2hw94vcLhIHalNY55uaL13osqryso/aYeu1HlZR+0w9dq5ltxTmby7B4FWtkWVV5WUntMPXajyspPaYeu1GW3FGby7B4FWqFU+VlJ7TD12o8rKP2mHrtRltxRm8uweBVqVKqfKyk9ph67UeVlJ7TD12oy24ozeXYPAq2RZVXlZSe0w9dqPKyj9ph67UZbcUZvLsHgVaFFlV+VlJ7TD12qPKyk9ph67UZbcUZvLsHgVaIVV5WUntMPXajyrpPaYeu1GW3FGby7B4FWqFy0WKRT38DIyW23Qc1xHvA1hdSUDemnNLTcQsxnFx19LR/uiWyTvEIeNrG2JcRuNha/OkuTfbtOs85TTzv+jwdO75bkq1WVJJfctxYcbW0ocBpJN/JCExsDzXxVFNFK6aRpljbIWhrCATxC67eB+Hl5erGkineRfcnXWxStcWl2kfopWITT4H4eXl6saOB+Hl5erGu5tJgk/mqTaPApWITT4H4eXl6saOCCHl5erGjNpMEfmqTaPApWITT4H4eXl6sangfh5eXqxozaTBH5qk2jwKVaE0+B+Hl5erGjgfh5eXqxozaTBH5qk2jwKViE0+B+Hl5erGuLF829JSxGSeqkYwah9WMue77LRxlcNO8aSlNtilcQ1pJJ/R+kuUL7m0dI6F9C50dK2lo8V7arr4TCtQuihrnwSNkhcWSMN2uHwO8HjCfmD4h9Ip4pbW8NEyS24kax+K8+BPbIz1fTdBH8FMpCbyFmukDG9Wx92m+5ZzO/6PB07vluSrTUzvn/AE8HTu+W5KtN1OsKnWL4RvrzT7yP9X03QMVwqfI8/wDj6boGK4VkzuhYqp1z955oQhCUmEIQTYXOob+JZnGc5WHUlxNVRF4veOM+FkvuIjvY++yELTISgxn9oqBtxSU0kx2B8rmxs99hpE/ksJjGfHEp7hkjKVp4oWAOt/W/Sd+BQhelqioZG0ukc2Ng1lz3Na0DnJ1BY/F88GGU1wagTuF/qwAya/6x9X815lxHF5qh2lUSyTu3yPc8j3XOpd2DZPmWz5Ltj2gfxP8AduHOkueGC8p+CnkneGRi8p4Yfn0ine/QpZWxMYSyRzm3kluLMLRcNFiTe5tbZrWOxzH5ayUyTuvtDGDzI2/ZaP8AO0qriiDQA0BrQLADYF2YdhslRII4WmSR2wDiHGSeIc5VZLM6Q3DsW3obOiom5btLvM/WAXPHGXEBoLnOIAABJJOwADaVoMbyOfR0scs5tLNJo+CFv3bdG/1j9rmGxMjJDIeOhAe+0tURrkt9WO+1sYOz37TzbFV53vRoenP6CnM3yWFzu1RBa3XVTIYe7fpOOjy/SVQT2yM9X03QR/BIkJ7ZGer6XoI/gik7xSekGpZv+Cs5nf8AR4Ond8tyVaamd/0eDp3fLclWkVOsKl2L4RvrzT7yP9X03QMXXjGMxUcLpql4ihZbSeQ4gXNhqaCdvMsmMtocLw2hfVNkMU0Yi8JGGu8G8NLgHNJB1gHZ9lRi2VNBjNBUU1NUxPlqIHsiicfBymYDSjAY+xcdNrdl1ZM7oWKqNc/eeapsY/aEoorimimqncRNooz97ru/tWFxnP8AV81xTthpG8Ra3wklud0lx+DQlmQoSkwrXFsqqurJ+lVE01/4XPcWdXzfyVUhCEIUgX2L7ggc9wawFzjsAWuwfAWw2c+zpd/Ez+nn501JK2MaVPoqCSrdc3QPM/3muPBsnLWfONe1se7nd3LQoVdi2NNgFvOkI1N3c7twVaXPmctpHFT2fDf2DzPmf7BdFfiDIW6Tzt81v8Tjzd6d+bGCA4dBPA2zqiMOldtcZAS1zS7cHAiy8sVVU6Vxc86Tj+Q3DcE/v2ecZ8JQzU7jd1NPptG6KYXt12vP/wBKfFAI9PmslaFpvqzkjQzD7TVWDzvejQ9O79BW8WDzvejQ9O79BSp9WU1Zfi49/wAFKoJ7ZGer6XoI/gkSE9cjPV9N0EfwUSk7xWg6Qalm/wCCs7nf9Hg6d3y3JVpqZ3/R4Ond8tyVaRU6wqXYvhG+vNMbLHB/pOTAsLvgp4qpu8eDP1v7C78F56oK10EscrNT4ZGSsO5zHBw/MBetcmaZsuGQRvF2SUojcN7HAtI/AleTcVw8088sL/Oglkidzlji2/5KyZ3QsVU65+881YZaUbYq6YR/7UjxUw7vAztErP7XgfcqRa/LPBpo6PDZ52OjdLSvgs4WLmwyHwbzuvFJGBfiYsglJhC6qDDnzO0WD+px81o3ldGE4K6c382MHW7fzN3lbCmpWxtDWDRaPxJ3k8ZUaacM0DtV1Z1lPqTlv0M57vtfhhuFsgbZutx8552u7hzLsX3DC57g1gLnOIDWgXJJ4gFfVGTVDEweM8SZTuIvJT07mPnH8pc3TI+5v3qE1jpXLUT1MFnxAdmAH9xKwWM5Qhl2Q2c/YXbWs928qlw7BKmsfanhmqXk3Ogx79Z43EDV7ynFkZWYC+tipaKkfUSyl9qiobpNaWMc+9nk7Q3iaNqckMTWANYA1o2NaAGj3AagrKOMRi4LE1dZJVPynncPILzfg+YfEZrGUR0jf/Y8Of1Y7/FNfNxmtGEPfJ9IdPJNGI3t0GsiFiCCNZcSDx6tuxbxCcUNQsHnf9Gh6c/oK3iwed70aHpz+gpmfVlWNl+Lj3/BSqCe2Rnq+l6CP4JEhPbIz1fTdBH8FEpO8VoOkGpZv+Cs5nf9Hg6d3y3JVpqZ3/R4Ond8tyVaRU6wqXYvhG+vNPrI/wBApugZ/lZkZpoZMXmr6jRkie6OSGn2t8NojTfJxEBwuG8e07jp8j/QKboGf5Vu94aCSQAASSdQAHGSrJndCxVRrn7zzWKzs5GyYpRNjpw01EU7JGaRDRokFr7n3G/3JJVubsUjwyeeOaVp/eRQ6RZGfsukNrnmA+8Jp5Z5yS/ShoSQzW19QNRfvEe4fzbTxJeqJNUf5ZxWhs2xr7pagbm/f1xXyxgAAAAAFgBsAXbhWEy1UgjgaXvOs7mt43OPEF35MZJy18loxoRNP7yYj6rOYfadzJyYLk/FRQmOBtri73nz5XW2uP8AjYExFAZNJ7FZ2hacdIMhml2HkN/0vJ2L44+Vxa27IxcaIOt3Fd2/3KruvqXzj7z8V8Kya0NFwWJmmfM8vkN5K2uZr13Se+o/48q9Sry3mZ9d0nvqP+PKvUuidyUml8oU6J51FkIQsFneP+mh6d36Ct4sHnd9Gh6d36CmZ9WVY2X4uPf8FKsJ65Ger6XoI/gkUE9MjfV9N0EfwUSk7xWg6Qalm/4Kz2d/0eDp3fLclWmpnf8AR4Ond8tyVaRU6wqXYvhG+vNPLJ7EI4MLp5JnCONlOwlx+/UN55glxljl5JWkxx3ipQfM/il55Ob+XZ71RV2MyzMjjkdeOBgjjYNTWgcduNx3riARJOXDJHYuUllsikdNJpcSSMBp5qFr8jcgH1hEk14qXbfY+bmZuH834XVxkXm2vozVzdWpzKc7TuMv/X8dyZbW2FgLAagOIDmTkNPf/wBPUK0rZDL4qc6fM/X2vxoqJkMbY4WiONgs1rdg7zzr9ZNh9x+C+kEXVgskSSbyvFE3nH3n4r4Xp52ZDCybmGS51/783eo4D8K5GTt5u9C4vNFLVvieHxPdHI2+i9hLXNuLGxGsaiR96sPK2s9rqe2l716G4EMK5GTt5u9HAfhfIydvN3oQvPPlbWe11HbS96fWYbEZZ8OldPI+Z4rZGh0jnOcG+ChNrniuT+K7OA/C+Rk7ebvWmyZyVp8OidFSNLI3yGYhznPOmWtaTd2vYxupCFbFYPO76ND07v0Fb0rBZ3vRoend+gpmfVlWNl+Lj3/BSrCemRnq+m6BnwSLCemRvq+m6BnwUSk7xWg6Qalm/wCCs9nf9Hg6d3y3JVp75W5PfTqYxXDZARJE47BIL6jzEEj70nqzJWqicWvp5bjjaxzmnnDm3BRUsOXelWJUx5v1ZcAQT7qpXbhOKuppBJG1jpG+aXt0ww/aA2X519eIajkJuzk7keIajkJuzk7lGAcNKu3PicC1xF29aDhSrd8XZjvRwpVu+Lsx3rP+IajkJuzk7keIajkJuzk7k51kmJUPNKLZb7LQcKVbvi7Md6OFKt3xdmO9Z/xDUchN2cncjxDUchN2cncjrJMSjNKLZb7LQcKVbvi7Id6OFKt3xdmO9Z/xDUchN2cncjxDUchN2cncjrJMSjNKLZb7K/4Uq3fF2Y71PClW74uzHes/4hqOQm7OTuR4hqOQm7OTuR1kmJRmlFst9loOFKt3xdmO9RwpVu+Lsx3qg8RVHITdnJ3I8RVHITdnJ3I6yTEozSi2W+yv+FGt3xdmO9VmPZYVFaxrJywtY7Tbos0TpWtvXH4iqOQm7OTuUeIqjkJuzk7lwvkIuN6WynpI3BzWtBG5cQT0yN9X03QR/BKvBMhqmpeAY3wxX+vLI0tDW8eiDrceYfknRSUrYo2RsFmRsbG0bmtFh8FJpWEEkqjt6oje1sbTeb7zcui6lQFIU5ZZTdTdfKlCFN1F0IQhTdRdFkIQhBKFBQhTdF1CEIU3UEoQhCjSRdChCFBUKVBQh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54" name="AutoShape 6" descr="data:image/jpg;base64,/9j/4AAQSkZJRgABAQAAAQABAAD/2wCEAAkGBhQQEBQUDxQUDw8PEA8OEBAUFRAVEA4PFBQVGBYSFBUXICYeFxkjGRQUHy8gIyc1LSwwFR8xQTAqNSYtLiwBCQoKDgwOGQ8PGSskHyQyNSwpKy0xNS4vNTUpLCopNTQsLCwsLCwpKikpKSwpLy41KSw1LiwsLykxKSo1LzMwNf/AABEIAI4AjgMBIgACEQEDEQH/xAAcAAACAwEBAQEAAAAAAAAAAAAABwEFBgQIAgP/xABHEAABAwIBBggKBwcEAwAAAAABAAIDBBEFBgcSITFRF0FTYXOSk9ETFRYyNDVUcbGzFCJSgZGhsggjQmJyosEkM7TSJWOC/8QAGgEAAQUBAAAAAAAAAAAAAAAAAAIDBAUGAf/EADIRAAEDAQMICgMBAQAAAAAAAAEAAgMEBRFREhQhM1JxkbEGEzEyNEGBocHRFWHwQiL/2gAMAwEAAhEDEQA/AHOhAXBV4/TRO0ZZ4o3ja1z2hw94vcLhIHalNY55uaL13osqryso/aYeu1HlZR+0w9dq5ltxTmby7B4FWtkWVV5WUntMPXajyspPaYeu1GW3FGby7B4FWqFU+VlJ7TD12o8rKP2mHrtRltxRm8uweBVqVKqfKyk9ph67UeVlJ7TD12oy24ozeXYPAq2RZVXlZSe0w9dqPKyj9ph67UZbcUZvLsHgVaFFlV+VlJ7TD12qPKyk9ph67UZbcUZvLsHgVaIVV5WUntMPXajyrpPaYeu1GW3FGby7B4FWqFy0WKRT38DIyW23Qc1xHvA1hdSUDemnNLTcQsxnFx19LR/uiWyTvEIeNrG2JcRuNha/OkuTfbtOs85TTzv+jwdO75bkq1WVJJfctxYcbW0ocBpJN/JCExsDzXxVFNFK6aRpljbIWhrCATxC67eB+Hl5erGkineRfcnXWxStcWl2kfopWITT4H4eXl6saOB+Hl5erGu5tJgk/mqTaPApWITT4H4eXl6saOCCHl5erGjNpMEfmqTaPApWITT4H4eXl6sangfh5eXqxozaTBH5qk2jwKVaE0+B+Hl5erGjgfh5eXqxozaTBH5qk2jwKViE0+B+Hl5erGuLF829JSxGSeqkYwah9WMue77LRxlcNO8aSlNtilcQ1pJJ/R+kuUL7m0dI6F9C50dK2lo8V7arr4TCtQuihrnwSNkhcWSMN2uHwO8HjCfmD4h9Ip4pbW8NEyS24kax+K8+BPbIz1fTdBH8FMpCbyFmukDG9Wx92m+5ZzO/6PB07vluSrTUzvn/AE8HTu+W5KtN1OsKnWL4RvrzT7yP9X03QMVwqfI8/wDj6boGK4VkzuhYqp1z955oQhCUmEIQTYXOob+JZnGc5WHUlxNVRF4veOM+FkvuIjvY++yELTISgxn9oqBtxSU0kx2B8rmxs99hpE/ksJjGfHEp7hkjKVp4oWAOt/W/Sd+BQhelqioZG0ukc2Ng1lz3Na0DnJ1BY/F88GGU1wagTuF/qwAya/6x9X815lxHF5qh2lUSyTu3yPc8j3XOpd2DZPmWz5Ltj2gfxP8AduHOkueGC8p+CnkneGRi8p4Yfn0ine/QpZWxMYSyRzm3kluLMLRcNFiTe5tbZrWOxzH5ayUyTuvtDGDzI2/ZaP8AO0qriiDQA0BrQLADYF2YdhslRII4WmSR2wDiHGSeIc5VZLM6Q3DsW3obOiom5btLvM/WAXPHGXEBoLnOIAABJJOwADaVoMbyOfR0scs5tLNJo+CFv3bdG/1j9rmGxMjJDIeOhAe+0tURrkt9WO+1sYOz37TzbFV53vRoenP6CnM3yWFzu1RBa3XVTIYe7fpOOjy/SVQT2yM9X03QR/BIkJ7ZGer6XoI/gik7xSekGpZv+Cs5nf8AR4Ond8tyVaamd/0eDp3fLclWkVOsKl2L4RvrzT7yP9X03QMXXjGMxUcLpql4ihZbSeQ4gXNhqaCdvMsmMtocLw2hfVNkMU0Yi8JGGu8G8NLgHNJB1gHZ9lRi2VNBjNBUU1NUxPlqIHsiicfBymYDSjAY+xcdNrdl1ZM7oWKqNc/eeapsY/aEoorimimqncRNooz97ru/tWFxnP8AV81xTthpG8Ra3wklud0lx+DQlmQoSkwrXFsqqurJ+lVE01/4XPcWdXzfyVUhCEIUgX2L7ggc9wawFzjsAWuwfAWw2c+zpd/Ez+nn501JK2MaVPoqCSrdc3QPM/3muPBsnLWfONe1se7nd3LQoVdi2NNgFvOkI1N3c7twVaXPmctpHFT2fDf2DzPmf7BdFfiDIW6Tzt81v8Tjzd6d+bGCA4dBPA2zqiMOldtcZAS1zS7cHAiy8sVVU6Vxc86Tj+Q3DcE/v2ecZ8JQzU7jd1NPptG6KYXt12vP/wBKfFAI9PmslaFpvqzkjQzD7TVWDzvejQ9O79BW8WDzvejQ9O79BSp9WU1Zfi49/wAFKoJ7ZGer6XoI/gkSE9cjPV9N0EfwUSk7xWg6Qalm/wCCs7nf9Hg6d3y3JVpqZ3/R4Ond8tyVaRU6wqXYvhG+vNMbLHB/pOTAsLvgp4qpu8eDP1v7C78F56oK10EscrNT4ZGSsO5zHBw/MBetcmaZsuGQRvF2SUojcN7HAtI/AleTcVw8088sL/Oglkidzlji2/5KyZ3QsVU65+881YZaUbYq6YR/7UjxUw7vAztErP7XgfcqRa/LPBpo6PDZ52OjdLSvgs4WLmwyHwbzuvFJGBfiYsglJhC6qDDnzO0WD+px81o3ldGE4K6c382MHW7fzN3lbCmpWxtDWDRaPxJ3k8ZUaacM0DtV1Z1lPqTlv0M57vtfhhuFsgbZutx8552u7hzLsX3DC57g1gLnOIDWgXJJ4gFfVGTVDEweM8SZTuIvJT07mPnH8pc3TI+5v3qE1jpXLUT1MFnxAdmAH9xKwWM5Qhl2Q2c/YXbWs928qlw7BKmsfanhmqXk3Ogx79Z43EDV7ynFkZWYC+tipaKkfUSyl9qiobpNaWMc+9nk7Q3iaNqckMTWANYA1o2NaAGj3AagrKOMRi4LE1dZJVPynncPILzfg+YfEZrGUR0jf/Y8Of1Y7/FNfNxmtGEPfJ9IdPJNGI3t0GsiFiCCNZcSDx6tuxbxCcUNQsHnf9Gh6c/oK3iwed70aHpz+gpmfVlWNl+Lj3/BSqCe2Rnq+l6CP4JEhPbIz1fTdBH8FEpO8VoOkGpZv+Cs5nf9Hg6d3y3JVpqZ3/R4Ond8tyVaRU6wqXYvhG+vNPrI/wBApugZ/lZkZpoZMXmr6jRkie6OSGn2t8NojTfJxEBwuG8e07jp8j/QKboGf5Vu94aCSQAASSdQAHGSrJndCxVRrn7zzWKzs5GyYpRNjpw01EU7JGaRDRokFr7n3G/3JJVubsUjwyeeOaVp/eRQ6RZGfsukNrnmA+8Jp5Z5yS/ShoSQzW19QNRfvEe4fzbTxJeqJNUf5ZxWhs2xr7pagbm/f1xXyxgAAAAAFgBsAXbhWEy1UgjgaXvOs7mt43OPEF35MZJy18loxoRNP7yYj6rOYfadzJyYLk/FRQmOBtri73nz5XW2uP8AjYExFAZNJ7FZ2hacdIMhml2HkN/0vJ2L44+Vxa27IxcaIOt3Fd2/3KruvqXzj7z8V8Kya0NFwWJmmfM8vkN5K2uZr13Se+o/48q9Sry3mZ9d0nvqP+PKvUuidyUml8oU6J51FkIQsFneP+mh6d36Ct4sHnd9Gh6d36CmZ9WVY2X4uPf8FKsJ65Ger6XoI/gkUE9MjfV9N0EfwUSk7xWg6Qalm/4Kz2d/0eDp3fLclWmpnf8AR4Ond8tyVaRU6wqXYvhG+vNPLJ7EI4MLp5JnCONlOwlx+/UN55glxljl5JWkxx3ipQfM/il55Ob+XZ71RV2MyzMjjkdeOBgjjYNTWgcduNx3riARJOXDJHYuUllsikdNJpcSSMBp5qFr8jcgH1hEk14qXbfY+bmZuH834XVxkXm2vozVzdWpzKc7TuMv/X8dyZbW2FgLAagOIDmTkNPf/wBPUK0rZDL4qc6fM/X2vxoqJkMbY4WiONgs1rdg7zzr9ZNh9x+C+kEXVgskSSbyvFE3nH3n4r4Xp52ZDCybmGS51/783eo4D8K5GTt5u9C4vNFLVvieHxPdHI2+i9hLXNuLGxGsaiR96sPK2s9rqe2l716G4EMK5GTt5u9HAfhfIydvN3oQvPPlbWe11HbS96fWYbEZZ8OldPI+Z4rZGh0jnOcG+ChNrniuT+K7OA/C+Rk7ebvWmyZyVp8OidFSNLI3yGYhznPOmWtaTd2vYxupCFbFYPO76ND07v0Fb0rBZ3vRoend+gpmfVlWNl+Lj3/BSrCemRnq+m6BnwSLCemRvq+m6BnwUSk7xWg6Qalm/wCCs9nf9Hg6d3y3JVp75W5PfTqYxXDZARJE47BIL6jzEEj70nqzJWqicWvp5bjjaxzmnnDm3BRUsOXelWJUx5v1ZcAQT7qpXbhOKuppBJG1jpG+aXt0ww/aA2X519eIajkJuzk7keIajkJuzk7lGAcNKu3PicC1xF29aDhSrd8XZjvRwpVu+Lsx3rP+IajkJuzk7keIajkJuzk7k51kmJUPNKLZb7LQcKVbvi7Md6OFKt3xdmO9Z/xDUchN2cncjxDUchN2cncjrJMSjNKLZb7LQcKVbvi7Id6OFKt3xdmO9Z/xDUchN2cncjxDUchN2cncjrJMSjNKLZb7K/4Uq3fF2Y71PClW74uzHes/4hqOQm7OTuR4hqOQm7OTuR1kmJRmlFst9loOFKt3xdmO9RwpVu+Lsx3qg8RVHITdnJ3I8RVHITdnJ3I6yTEozSi2W+yv+FGt3xdmO9VmPZYVFaxrJywtY7Tbos0TpWtvXH4iqOQm7OTuUeIqjkJuzk7lwvkIuN6WynpI3BzWtBG5cQT0yN9X03QR/BKvBMhqmpeAY3wxX+vLI0tDW8eiDrceYfknRSUrYo2RsFmRsbG0bmtFh8FJpWEEkqjt6oje1sbTeb7zcui6lQFIU5ZZTdTdfKlCFN1F0IQhTdRdFkIQhBKFBQhTdF1CEIU3UEoQhCjSRdChCFBUKVBQh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098" name="Picture 2" descr="http://apple-gen.com/wp-content/uploads/2008/12/password-key.png"/>
          <p:cNvPicPr>
            <a:picLocks noChangeAspect="1" noChangeArrowheads="1"/>
          </p:cNvPicPr>
          <p:nvPr/>
        </p:nvPicPr>
        <p:blipFill>
          <a:blip r:embed="rId3" cstate="print"/>
          <a:srcRect/>
          <a:stretch>
            <a:fillRect/>
          </a:stretch>
        </p:blipFill>
        <p:spPr bwMode="auto">
          <a:xfrm>
            <a:off x="5796136" y="3212976"/>
            <a:ext cx="2438400" cy="24384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Best practices </a:t>
            </a:r>
            <a:endParaRPr lang="en-US" b="1" cap="none" dirty="0">
              <a:latin typeface="Cambria" pitchFamily="18" charset="0"/>
            </a:endParaRPr>
          </a:p>
        </p:txBody>
      </p:sp>
      <p:sp>
        <p:nvSpPr>
          <p:cNvPr id="3" name="Content Placeholder 2"/>
          <p:cNvSpPr>
            <a:spLocks noGrp="1"/>
          </p:cNvSpPr>
          <p:nvPr>
            <p:ph sz="quarter" idx="1"/>
          </p:nvPr>
        </p:nvSpPr>
        <p:spPr/>
        <p:txBody>
          <a:bodyPr/>
          <a:lstStyle/>
          <a:p>
            <a:endParaRPr lang="en-US" dirty="0" smtClean="0"/>
          </a:p>
          <a:p>
            <a:r>
              <a:rPr lang="en-US" dirty="0" smtClean="0"/>
              <a:t> </a:t>
            </a:r>
            <a:r>
              <a:rPr lang="en-US" dirty="0" smtClean="0">
                <a:latin typeface="Cambria" pitchFamily="18" charset="0"/>
              </a:rPr>
              <a:t>Create  social media policy  </a:t>
            </a:r>
          </a:p>
          <a:p>
            <a:r>
              <a:rPr lang="en-US" dirty="0" smtClean="0">
                <a:latin typeface="Cambria" pitchFamily="18" charset="0"/>
              </a:rPr>
              <a:t>  Be aware of recordkeeping requirements</a:t>
            </a:r>
          </a:p>
          <a:p>
            <a:r>
              <a:rPr lang="en-US" dirty="0" smtClean="0">
                <a:latin typeface="Cambria" pitchFamily="18" charset="0"/>
              </a:rPr>
              <a:t>  Be consistent</a:t>
            </a:r>
          </a:p>
          <a:p>
            <a:r>
              <a:rPr lang="en-US" dirty="0" smtClean="0">
                <a:latin typeface="Cambria" pitchFamily="18" charset="0"/>
              </a:rPr>
              <a:t>  Provide a disclaimer with applications </a:t>
            </a:r>
          </a:p>
          <a:p>
            <a:r>
              <a:rPr lang="en-US" dirty="0" smtClean="0">
                <a:latin typeface="Cambria" pitchFamily="18" charset="0"/>
              </a:rPr>
              <a:t>  Have the </a:t>
            </a:r>
            <a:r>
              <a:rPr lang="en-US" b="1" dirty="0" smtClean="0">
                <a:latin typeface="Cambria" pitchFamily="18" charset="0"/>
              </a:rPr>
              <a:t>non decision maker </a:t>
            </a:r>
            <a:r>
              <a:rPr lang="en-US" dirty="0" smtClean="0">
                <a:latin typeface="Cambria" pitchFamily="18" charset="0"/>
              </a:rPr>
              <a:t>use social media to  </a:t>
            </a:r>
          </a:p>
          <a:p>
            <a:pPr>
              <a:buNone/>
            </a:pPr>
            <a:r>
              <a:rPr lang="en-US" dirty="0" smtClean="0">
                <a:latin typeface="Cambria" pitchFamily="18" charset="0"/>
              </a:rPr>
              <a:t>      screen candidates </a:t>
            </a:r>
          </a:p>
          <a:p>
            <a:r>
              <a:rPr lang="en-US" dirty="0" smtClean="0">
                <a:latin typeface="Cambria" pitchFamily="18" charset="0"/>
              </a:rPr>
              <a:t>  Be honest about why someone was not hired   </a:t>
            </a:r>
          </a:p>
          <a:p>
            <a:r>
              <a:rPr lang="en-US" dirty="0" smtClean="0">
                <a:latin typeface="Cambria" pitchFamily="18" charset="0"/>
              </a:rPr>
              <a:t>  Use a well balanced approach to screening</a:t>
            </a:r>
          </a:p>
          <a:p>
            <a:r>
              <a:rPr lang="en-US" dirty="0" smtClean="0">
                <a:latin typeface="Cambria" pitchFamily="18" charset="0"/>
              </a:rPr>
              <a:t>  Don’t rely on social media as sole recruiting source</a:t>
            </a:r>
          </a:p>
          <a:p>
            <a:endParaRPr lang="en-US" sz="2800" dirty="0" smtClean="0"/>
          </a:p>
          <a:p>
            <a:endParaRPr lang="en-US" sz="2800" dirty="0"/>
          </a:p>
        </p:txBody>
      </p:sp>
      <p:pic>
        <p:nvPicPr>
          <p:cNvPr id="12292" name="Picture 4" descr="http://www.wpclipart.com/sign_language/thumbs_up_large.png"/>
          <p:cNvPicPr>
            <a:picLocks noChangeAspect="1" noChangeArrowheads="1"/>
          </p:cNvPicPr>
          <p:nvPr/>
        </p:nvPicPr>
        <p:blipFill>
          <a:blip r:embed="rId3" cstate="print"/>
          <a:srcRect/>
          <a:stretch>
            <a:fillRect/>
          </a:stretch>
        </p:blipFill>
        <p:spPr bwMode="auto">
          <a:xfrm>
            <a:off x="6156176" y="548680"/>
            <a:ext cx="2160240" cy="208823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What is social media? </a:t>
            </a:r>
            <a:endParaRPr lang="en-US" b="1" cap="none" dirty="0">
              <a:latin typeface="Cambria" pitchFamily="18" charset="0"/>
            </a:endParaRPr>
          </a:p>
        </p:txBody>
      </p:sp>
      <p:sp>
        <p:nvSpPr>
          <p:cNvPr id="3" name="Content Placeholder 2"/>
          <p:cNvSpPr>
            <a:spLocks noGrp="1"/>
          </p:cNvSpPr>
          <p:nvPr>
            <p:ph sz="quarter" idx="1"/>
          </p:nvPr>
        </p:nvSpPr>
        <p:spPr/>
        <p:txBody>
          <a:bodyPr/>
          <a:lstStyle/>
          <a:p>
            <a:r>
              <a:rPr lang="en-US" dirty="0" smtClean="0">
                <a:latin typeface="Cambria" pitchFamily="18" charset="0"/>
              </a:rPr>
              <a:t>It is an umbrella term used to describe interactive communication via the web using various applications</a:t>
            </a:r>
          </a:p>
          <a:p>
            <a:endParaRPr lang="en-US" dirty="0"/>
          </a:p>
        </p:txBody>
      </p:sp>
      <p:pic>
        <p:nvPicPr>
          <p:cNvPr id="69634" name="Picture 2" descr="http://www.corporate-eye.com/blog/wp-content/uploads/2009/07/socialmedia.jpg"/>
          <p:cNvPicPr>
            <a:picLocks noChangeAspect="1" noChangeArrowheads="1"/>
          </p:cNvPicPr>
          <p:nvPr/>
        </p:nvPicPr>
        <p:blipFill>
          <a:blip r:embed="rId3" cstate="print"/>
          <a:srcRect/>
          <a:stretch>
            <a:fillRect/>
          </a:stretch>
        </p:blipFill>
        <p:spPr bwMode="auto">
          <a:xfrm>
            <a:off x="2483768" y="2996952"/>
            <a:ext cx="3209925" cy="292417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If you use social media to screen applicants have a policy that:</a:t>
            </a:r>
            <a:endParaRPr lang="en-US" b="1" cap="none" dirty="0">
              <a:latin typeface="Cambria" pitchFamily="18" charset="0"/>
            </a:endParaRPr>
          </a:p>
        </p:txBody>
      </p:sp>
      <p:sp>
        <p:nvSpPr>
          <p:cNvPr id="3" name="Content Placeholder 2"/>
          <p:cNvSpPr>
            <a:spLocks noGrp="1"/>
          </p:cNvSpPr>
          <p:nvPr>
            <p:ph sz="quarter" idx="1"/>
          </p:nvPr>
        </p:nvSpPr>
        <p:spPr/>
        <p:txBody>
          <a:bodyPr/>
          <a:lstStyle/>
          <a:p>
            <a:endParaRPr lang="en-US" dirty="0" smtClean="0"/>
          </a:p>
          <a:p>
            <a:r>
              <a:rPr lang="en-US" dirty="0" smtClean="0">
                <a:latin typeface="Cambria" pitchFamily="18" charset="0"/>
              </a:rPr>
              <a:t>Defines what positions and departments this will cover</a:t>
            </a:r>
          </a:p>
          <a:p>
            <a:r>
              <a:rPr lang="en-US" dirty="0" smtClean="0">
                <a:latin typeface="Cambria" pitchFamily="18" charset="0"/>
              </a:rPr>
              <a:t>Defines what the employer will be looking for</a:t>
            </a:r>
          </a:p>
          <a:p>
            <a:r>
              <a:rPr lang="en-US" dirty="0" smtClean="0">
                <a:latin typeface="Cambria" pitchFamily="18" charset="0"/>
              </a:rPr>
              <a:t>Defines what will not influence the hiring decision </a:t>
            </a:r>
          </a:p>
          <a:p>
            <a:r>
              <a:rPr lang="en-US" dirty="0" smtClean="0">
                <a:latin typeface="Cambria" pitchFamily="18" charset="0"/>
              </a:rPr>
              <a:t>Creates a consistent standardized process </a:t>
            </a:r>
          </a:p>
          <a:p>
            <a:r>
              <a:rPr lang="en-US" dirty="0" smtClean="0">
                <a:latin typeface="Cambria" pitchFamily="18" charset="0"/>
              </a:rPr>
              <a:t>Defines what technology and websites are included in practice </a:t>
            </a:r>
          </a:p>
          <a:p>
            <a:r>
              <a:rPr lang="en-US" dirty="0" smtClean="0">
                <a:latin typeface="Cambria" pitchFamily="18" charset="0"/>
              </a:rPr>
              <a:t>Defines recordkeeping requirements </a:t>
            </a:r>
          </a:p>
          <a:p>
            <a:pPr marL="0" indent="0">
              <a:buNone/>
            </a:pPr>
            <a:endParaRPr lang="en-US" dirty="0" smtClean="0">
              <a:latin typeface="Cambria" pitchFamily="18" charset="0"/>
            </a:endParaRPr>
          </a:p>
          <a:p>
            <a:pPr marL="0" indent="0">
              <a:buNone/>
            </a:pPr>
            <a:r>
              <a:rPr lang="en-US" b="1" dirty="0" smtClean="0">
                <a:latin typeface="Cambria" pitchFamily="18" charset="0"/>
              </a:rPr>
              <a:t>Provide this policy to applicants </a:t>
            </a:r>
            <a:r>
              <a:rPr lang="en-US" b="1" u="sng" dirty="0" smtClean="0">
                <a:latin typeface="Cambria" pitchFamily="18" charset="0"/>
              </a:rPr>
              <a:t>upfront</a:t>
            </a:r>
            <a:r>
              <a:rPr lang="en-US" dirty="0" smtClean="0">
                <a:latin typeface="Cambria" pitchFamily="18" charset="0"/>
              </a:rPr>
              <a:t>.  </a:t>
            </a:r>
            <a:endParaRPr lang="en-US" dirty="0">
              <a:latin typeface="Cambria" pitchFamily="18" charset="0"/>
            </a:endParaRPr>
          </a:p>
        </p:txBody>
      </p:sp>
      <p:pic>
        <p:nvPicPr>
          <p:cNvPr id="10242" name="Picture 2" descr="http://t3.gstatic.com/images?q=tbn:ANd9GcRNn0H2VgVg5HUk6phq8eQmyv_kwHQrHJfIayIbgqa7gkvsUUiZuQ"/>
          <p:cNvPicPr>
            <a:picLocks noChangeAspect="1" noChangeArrowheads="1"/>
          </p:cNvPicPr>
          <p:nvPr/>
        </p:nvPicPr>
        <p:blipFill>
          <a:blip r:embed="rId3" cstate="print"/>
          <a:srcRect/>
          <a:stretch>
            <a:fillRect/>
          </a:stretch>
        </p:blipFill>
        <p:spPr bwMode="auto">
          <a:xfrm>
            <a:off x="6602221" y="-16091"/>
            <a:ext cx="2143125" cy="21431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People generally use social media for: </a:t>
            </a:r>
            <a:endParaRPr lang="en-US" b="1" cap="none" dirty="0">
              <a:latin typeface="Cambria" pitchFamily="18" charset="0"/>
            </a:endParaRPr>
          </a:p>
        </p:txBody>
      </p:sp>
      <p:sp>
        <p:nvSpPr>
          <p:cNvPr id="3" name="Content Placeholder 2"/>
          <p:cNvSpPr>
            <a:spLocks noGrp="1"/>
          </p:cNvSpPr>
          <p:nvPr>
            <p:ph sz="quarter" idx="1"/>
          </p:nvPr>
        </p:nvSpPr>
        <p:spPr/>
        <p:txBody>
          <a:bodyPr/>
          <a:lstStyle/>
          <a:p>
            <a:endParaRPr lang="en-US" dirty="0" smtClean="0"/>
          </a:p>
          <a:p>
            <a:r>
              <a:rPr lang="en-US" dirty="0" smtClean="0">
                <a:latin typeface="Cambria" pitchFamily="18" charset="0"/>
              </a:rPr>
              <a:t>Networking</a:t>
            </a:r>
          </a:p>
          <a:p>
            <a:endParaRPr lang="en-US" dirty="0" smtClean="0">
              <a:latin typeface="Cambria" pitchFamily="18" charset="0"/>
            </a:endParaRPr>
          </a:p>
          <a:p>
            <a:r>
              <a:rPr lang="en-US" dirty="0" smtClean="0">
                <a:latin typeface="Cambria" pitchFamily="18" charset="0"/>
              </a:rPr>
              <a:t>Socializing </a:t>
            </a:r>
          </a:p>
          <a:p>
            <a:endParaRPr lang="en-US" dirty="0" smtClean="0">
              <a:latin typeface="Cambria" pitchFamily="18" charset="0"/>
            </a:endParaRPr>
          </a:p>
          <a:p>
            <a:r>
              <a:rPr lang="en-US" dirty="0" smtClean="0">
                <a:latin typeface="Cambria" pitchFamily="18" charset="0"/>
              </a:rPr>
              <a:t>Marketing </a:t>
            </a:r>
          </a:p>
          <a:p>
            <a:endParaRPr lang="en-US" dirty="0">
              <a:latin typeface="Cambria" pitchFamily="18" charset="0"/>
            </a:endParaRPr>
          </a:p>
        </p:txBody>
      </p:sp>
      <p:pic>
        <p:nvPicPr>
          <p:cNvPr id="5" name="Picture 5"/>
          <p:cNvPicPr>
            <a:picLocks noChangeAspect="1"/>
          </p:cNvPicPr>
          <p:nvPr/>
        </p:nvPicPr>
        <p:blipFill>
          <a:blip r:embed="rId3" cstate="print"/>
          <a:srcRect/>
          <a:stretch>
            <a:fillRect/>
          </a:stretch>
        </p:blipFill>
        <p:spPr bwMode="auto">
          <a:xfrm>
            <a:off x="3491880" y="1772816"/>
            <a:ext cx="4419700" cy="2940338"/>
          </a:xfrm>
          <a:prstGeom prst="rect">
            <a:avLst/>
          </a:prstGeom>
          <a:noFill/>
          <a:ln w="9525">
            <a:noFill/>
            <a:miter lim="800000"/>
            <a:headEnd/>
            <a:tailEnd/>
          </a:ln>
        </p:spPr>
      </p:pic>
    </p:spTree>
    <p:extLst>
      <p:ext uri="{BB962C8B-B14F-4D97-AF65-F5344CB8AC3E}">
        <p14:creationId xmlns:p14="http://schemas.microsoft.com/office/powerpoint/2010/main" val="175446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Municipalities use social media </a:t>
            </a:r>
            <a:endParaRPr lang="en-US" b="1" cap="none" dirty="0">
              <a:latin typeface="Cambria" pitchFamily="18" charset="0"/>
            </a:endParaRPr>
          </a:p>
        </p:txBody>
      </p:sp>
      <p:sp>
        <p:nvSpPr>
          <p:cNvPr id="3" name="Content Placeholder 2"/>
          <p:cNvSpPr>
            <a:spLocks noGrp="1"/>
          </p:cNvSpPr>
          <p:nvPr>
            <p:ph sz="quarter" idx="1"/>
          </p:nvPr>
        </p:nvSpPr>
        <p:spPr/>
        <p:txBody>
          <a:bodyPr/>
          <a:lstStyle/>
          <a:p>
            <a:endParaRPr lang="en-US" dirty="0" smtClean="0"/>
          </a:p>
          <a:p>
            <a:r>
              <a:rPr lang="en-US" dirty="0" smtClean="0">
                <a:latin typeface="Cambria" pitchFamily="18" charset="0"/>
              </a:rPr>
              <a:t>To interact with community</a:t>
            </a:r>
          </a:p>
          <a:p>
            <a:r>
              <a:rPr lang="en-US" dirty="0" smtClean="0">
                <a:latin typeface="Cambria" pitchFamily="18" charset="0"/>
              </a:rPr>
              <a:t>To interact with employees</a:t>
            </a:r>
          </a:p>
          <a:p>
            <a:r>
              <a:rPr lang="en-US" dirty="0" smtClean="0">
                <a:latin typeface="Cambria" pitchFamily="18" charset="0"/>
              </a:rPr>
              <a:t>As an employment tool </a:t>
            </a:r>
          </a:p>
          <a:p>
            <a:endParaRPr lang="en-US" dirty="0" smtClean="0">
              <a:latin typeface="Cambria" pitchFamily="18" charset="0"/>
            </a:endParaRPr>
          </a:p>
          <a:p>
            <a:pPr>
              <a:buNone/>
            </a:pPr>
            <a:r>
              <a:rPr lang="en-US" dirty="0" smtClean="0">
                <a:latin typeface="Cambria" pitchFamily="18" charset="0"/>
              </a:rPr>
              <a:t>   The City of Boston’s award winning Citizen’s Connect  </a:t>
            </a:r>
          </a:p>
          <a:p>
            <a:endParaRPr lang="en-US" dirty="0" smtClean="0"/>
          </a:p>
          <a:p>
            <a:pPr>
              <a:buNone/>
            </a:pPr>
            <a:r>
              <a:rPr lang="en-US" dirty="0" smtClean="0"/>
              <a:t> </a:t>
            </a:r>
            <a:r>
              <a:rPr lang="en-US" dirty="0" smtClean="0">
                <a:hlinkClick r:id="rId3"/>
              </a:rPr>
              <a:t>http://www.youtube.com/watch?v=iwZ5POX5hHM</a:t>
            </a:r>
            <a:endParaRPr lang="en-US" dirty="0"/>
          </a:p>
        </p:txBody>
      </p:sp>
    </p:spTree>
    <p:extLst>
      <p:ext uri="{BB962C8B-B14F-4D97-AF65-F5344CB8AC3E}">
        <p14:creationId xmlns:p14="http://schemas.microsoft.com/office/powerpoint/2010/main" val="1433090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none" dirty="0" smtClean="0">
                <a:latin typeface="Cambria" pitchFamily="18" charset="0"/>
              </a:rPr>
              <a:t>The social media wheel </a:t>
            </a:r>
            <a:endParaRPr lang="en-US" b="1" cap="none" dirty="0">
              <a:latin typeface="Cambria" pitchFamily="18" charset="0"/>
            </a:endParaRPr>
          </a:p>
        </p:txBody>
      </p:sp>
      <p:pic>
        <p:nvPicPr>
          <p:cNvPr id="4" name="Content Placeholder 3"/>
          <p:cNvPicPr>
            <a:picLocks noGrp="1" noChangeAspect="1"/>
          </p:cNvPicPr>
          <p:nvPr>
            <p:ph sz="quarter" idx="1"/>
          </p:nvPr>
        </p:nvPicPr>
        <p:blipFill>
          <a:blip r:embed="rId3" cstate="print"/>
          <a:srcRect/>
          <a:stretch>
            <a:fillRect/>
          </a:stretch>
        </p:blipFill>
        <p:spPr bwMode="auto">
          <a:xfrm>
            <a:off x="1586307" y="1600200"/>
            <a:ext cx="5209386" cy="487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latin typeface="Cambria" pitchFamily="18" charset="0"/>
              </a:rPr>
              <a:t>Is Social Media a Revolution? </a:t>
            </a:r>
            <a:endParaRPr lang="en-US" b="1" cap="none" dirty="0">
              <a:latin typeface="Cambria" pitchFamily="18" charset="0"/>
            </a:endParaRPr>
          </a:p>
        </p:txBody>
      </p:sp>
      <p:sp>
        <p:nvSpPr>
          <p:cNvPr id="3" name="Content Placeholder 2"/>
          <p:cNvSpPr>
            <a:spLocks noGrp="1"/>
          </p:cNvSpPr>
          <p:nvPr>
            <p:ph sz="quarter" idx="1"/>
          </p:nvPr>
        </p:nvSpPr>
        <p:spPr/>
        <p:txBody>
          <a:bodyPr/>
          <a:lstStyle/>
          <a:p>
            <a:pPr marL="0" indent="0">
              <a:buNone/>
            </a:pPr>
            <a:r>
              <a:rPr lang="en-US" sz="4000" dirty="0">
                <a:hlinkClick r:id="rId3"/>
              </a:rPr>
              <a:t>http://www.youtube.com/watch?v=QzZyUaQvpdc</a:t>
            </a:r>
            <a:endParaRPr lang="en-US" sz="4000" dirty="0"/>
          </a:p>
        </p:txBody>
      </p:sp>
      <p:pic>
        <p:nvPicPr>
          <p:cNvPr id="64516" name="Picture 4" descr="http://paulkiser.files.wordpress.com/2010/07/social-media-revolution.jpg"/>
          <p:cNvPicPr>
            <a:picLocks noChangeAspect="1" noChangeArrowheads="1"/>
          </p:cNvPicPr>
          <p:nvPr/>
        </p:nvPicPr>
        <p:blipFill>
          <a:blip r:embed="rId4" cstate="print"/>
          <a:srcRect/>
          <a:stretch>
            <a:fillRect/>
          </a:stretch>
        </p:blipFill>
        <p:spPr bwMode="auto">
          <a:xfrm>
            <a:off x="755576" y="3284984"/>
            <a:ext cx="5133975" cy="28384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cap="none" dirty="0" smtClean="0">
                <a:latin typeface="Cambria" pitchFamily="18" charset="0"/>
                <a:ea typeface="+mj-ea"/>
                <a:cs typeface="+mj-cs"/>
              </a:rPr>
              <a:t>Facebook</a:t>
            </a:r>
            <a:endParaRPr lang="en-US" b="1" cap="none" dirty="0">
              <a:latin typeface="Cambria" pitchFamily="18" charset="0"/>
              <a:ea typeface="+mj-ea"/>
              <a:cs typeface="+mj-cs"/>
            </a:endParaRPr>
          </a:p>
        </p:txBody>
      </p:sp>
      <p:sp>
        <p:nvSpPr>
          <p:cNvPr id="16386" name="Content Placeholder 2"/>
          <p:cNvSpPr>
            <a:spLocks noGrp="1"/>
          </p:cNvSpPr>
          <p:nvPr>
            <p:ph sz="quarter" idx="1"/>
          </p:nvPr>
        </p:nvSpPr>
        <p:spPr>
          <a:xfrm>
            <a:off x="457200" y="1600200"/>
            <a:ext cx="7467600" cy="4873625"/>
          </a:xfrm>
        </p:spPr>
        <p:txBody>
          <a:bodyPr/>
          <a:lstStyle/>
          <a:p>
            <a:r>
              <a:rPr lang="en-US" dirty="0" smtClean="0">
                <a:latin typeface="Cambria" charset="0"/>
              </a:rPr>
              <a:t>590 million users</a:t>
            </a:r>
          </a:p>
          <a:p>
            <a:r>
              <a:rPr lang="en-US" dirty="0" smtClean="0"/>
              <a:t>Reaches 57% of people in the USA</a:t>
            </a:r>
          </a:p>
          <a:p>
            <a:r>
              <a:rPr lang="en-US" dirty="0" smtClean="0"/>
              <a:t>Reaches 35% of people worldwide </a:t>
            </a:r>
          </a:p>
          <a:p>
            <a:r>
              <a:rPr lang="en-US" dirty="0" smtClean="0"/>
              <a:t>More than 57% of users are women </a:t>
            </a:r>
          </a:p>
          <a:p>
            <a:r>
              <a:rPr lang="en-US" dirty="0" smtClean="0"/>
              <a:t>24% of users are age 45-54 </a:t>
            </a:r>
          </a:p>
          <a:p>
            <a:endParaRPr lang="en-US" dirty="0" smtClean="0"/>
          </a:p>
        </p:txBody>
      </p:sp>
      <p:pic>
        <p:nvPicPr>
          <p:cNvPr id="16387" name="Picture 2" descr="http://t0.gstatic.com/images?q=tbn:4wV4eahORKR2lM:http://1.bp.blogspot.com/_cHHbxZn1vgg/So6fOdB3niI/AAAAAAAAABQ/Mzl6ZIc4lC0/s320/facebook-logo.png">
            <a:hlinkClick r:id="rId3"/>
          </p:cNvPr>
          <p:cNvPicPr>
            <a:picLocks noChangeAspect="1" noChangeArrowheads="1"/>
          </p:cNvPicPr>
          <p:nvPr/>
        </p:nvPicPr>
        <p:blipFill>
          <a:blip r:embed="rId4" cstate="print"/>
          <a:srcRect/>
          <a:stretch>
            <a:fillRect/>
          </a:stretch>
        </p:blipFill>
        <p:spPr bwMode="auto">
          <a:xfrm>
            <a:off x="6444208" y="2276872"/>
            <a:ext cx="1114425" cy="1114425"/>
          </a:xfrm>
          <a:prstGeom prst="rect">
            <a:avLst/>
          </a:prstGeom>
          <a:noFill/>
          <a:ln w="9525">
            <a:noFill/>
            <a:miter lim="800000"/>
            <a:headEnd/>
            <a:tailEnd/>
          </a:ln>
        </p:spPr>
      </p:pic>
      <p:pic>
        <p:nvPicPr>
          <p:cNvPr id="31746" name="Picture 2" descr="http://paulkiser.files.wordpress.com/2010/10/facebook-age-3q-2010.png?w=300&amp;h=122"/>
          <p:cNvPicPr>
            <a:picLocks noChangeAspect="1" noChangeArrowheads="1"/>
          </p:cNvPicPr>
          <p:nvPr/>
        </p:nvPicPr>
        <p:blipFill>
          <a:blip r:embed="rId5" cstate="print"/>
          <a:srcRect/>
          <a:stretch>
            <a:fillRect/>
          </a:stretch>
        </p:blipFill>
        <p:spPr bwMode="auto">
          <a:xfrm>
            <a:off x="683568" y="4005064"/>
            <a:ext cx="3888432" cy="216024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Oriel</Template>
  <TotalTime>5709</TotalTime>
  <Words>4295</Words>
  <Application>Microsoft Office PowerPoint</Application>
  <PresentationFormat>On-screen Show (4:3)</PresentationFormat>
  <Paragraphs>562</Paragraphs>
  <Slides>40</Slides>
  <Notes>36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Oriel</vt:lpstr>
      <vt:lpstr>Social Networking &amp; Employment Law </vt:lpstr>
      <vt:lpstr>MTAS Publication Available Electronically </vt:lpstr>
      <vt:lpstr>              </vt:lpstr>
      <vt:lpstr>What is social media? </vt:lpstr>
      <vt:lpstr>People generally use social media for: </vt:lpstr>
      <vt:lpstr>Municipalities use social media </vt:lpstr>
      <vt:lpstr>The social media wheel </vt:lpstr>
      <vt:lpstr>Is Social Media a Revolution? </vt:lpstr>
      <vt:lpstr>Facebook</vt:lpstr>
      <vt:lpstr>Sample Facebook profile </vt:lpstr>
      <vt:lpstr>Twitter       </vt:lpstr>
      <vt:lpstr>Sample Twitter Profile</vt:lpstr>
      <vt:lpstr>Linked-in</vt:lpstr>
      <vt:lpstr>Sample Linked-In Profile</vt:lpstr>
      <vt:lpstr>Groups</vt:lpstr>
      <vt:lpstr>BLOG </vt:lpstr>
      <vt:lpstr>PODCAST &amp; WEBINARS</vt:lpstr>
      <vt:lpstr>RSS FEEDS   </vt:lpstr>
      <vt:lpstr>QR Codes </vt:lpstr>
      <vt:lpstr>The new name badge/ business cards</vt:lpstr>
      <vt:lpstr>City of Manor, Texas:   Pop 6,500  </vt:lpstr>
      <vt:lpstr>Let’s think about Social Media &amp; the hiring process</vt:lpstr>
      <vt:lpstr>Privacy settings </vt:lpstr>
      <vt:lpstr>Privacy settings don’t: </vt:lpstr>
      <vt:lpstr>Employers use social media to hire &amp; fire  </vt:lpstr>
      <vt:lpstr>Why is this so enticing? </vt:lpstr>
      <vt:lpstr>So, what is the big deal anyway? </vt:lpstr>
      <vt:lpstr>+   </vt:lpstr>
      <vt:lpstr>What can be seen on profiles? </vt:lpstr>
      <vt:lpstr>Legal Considerations </vt:lpstr>
      <vt:lpstr>GINA rules just released </vt:lpstr>
      <vt:lpstr>Disparate impact claims </vt:lpstr>
      <vt:lpstr>Therein lies the problem </vt:lpstr>
      <vt:lpstr>Reasons why candidates are not hired </vt:lpstr>
      <vt:lpstr>On the flip side </vt:lpstr>
      <vt:lpstr>Expectation of privacy </vt:lpstr>
      <vt:lpstr>Disciplining employees   for social media use </vt:lpstr>
      <vt:lpstr>Bozeman, Montana</vt:lpstr>
      <vt:lpstr>Best practices </vt:lpstr>
      <vt:lpstr>If you use social media to screen applicants have a policy that:</vt:lpstr>
    </vt:vector>
  </TitlesOfParts>
  <Company>University of Tennessee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Networking</dc:title>
  <dc:creator>Bonnie Curran</dc:creator>
  <cp:lastModifiedBy>Bonnie C. Jones</cp:lastModifiedBy>
  <cp:revision>247</cp:revision>
  <dcterms:created xsi:type="dcterms:W3CDTF">2009-09-29T18:26:49Z</dcterms:created>
  <dcterms:modified xsi:type="dcterms:W3CDTF">2011-03-17T19:59:13Z</dcterms:modified>
</cp:coreProperties>
</file>